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4" r:id="rId1"/>
  </p:sldMasterIdLst>
  <p:notesMasterIdLst>
    <p:notesMasterId r:id="rId22"/>
  </p:notesMasterIdLst>
  <p:sldIdLst>
    <p:sldId id="257" r:id="rId2"/>
    <p:sldId id="256" r:id="rId3"/>
    <p:sldId id="292" r:id="rId4"/>
    <p:sldId id="279" r:id="rId5"/>
    <p:sldId id="293" r:id="rId6"/>
    <p:sldId id="280" r:id="rId7"/>
    <p:sldId id="281" r:id="rId8"/>
    <p:sldId id="282" r:id="rId9"/>
    <p:sldId id="295" r:id="rId10"/>
    <p:sldId id="283" r:id="rId11"/>
    <p:sldId id="284" r:id="rId12"/>
    <p:sldId id="285" r:id="rId13"/>
    <p:sldId id="286" r:id="rId14"/>
    <p:sldId id="287" r:id="rId15"/>
    <p:sldId id="288" r:id="rId16"/>
    <p:sldId id="294" r:id="rId17"/>
    <p:sldId id="289" r:id="rId18"/>
    <p:sldId id="291" r:id="rId19"/>
    <p:sldId id="272" r:id="rId20"/>
    <p:sldId id="290" r:id="rId21"/>
  </p:sldIdLst>
  <p:sldSz cx="9144000" cy="6858000" type="screen4x3"/>
  <p:notesSz cx="6858000" cy="9144000"/>
  <p:embeddedFontLst>
    <p:embeddedFont>
      <p:font typeface="Georgia" pitchFamily="18" charset="0"/>
      <p:regular r:id="rId23"/>
      <p:bold r:id="rId24"/>
      <p:italic r:id="rId25"/>
      <p:boldItalic r:id="rId26"/>
    </p:embeddedFont>
    <p:embeddedFont>
      <p:font typeface="Wingdings 2" pitchFamily="18" charset="2"/>
      <p:regular r:id="rId27"/>
    </p:embeddedFont>
    <p:embeddedFont>
      <p:font typeface="Calibri"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97" autoAdjust="0"/>
    <p:restoredTop sz="94717" autoAdjust="0"/>
  </p:normalViewPr>
  <p:slideViewPr>
    <p:cSldViewPr>
      <p:cViewPr>
        <p:scale>
          <a:sx n="100" d="100"/>
          <a:sy n="100" d="100"/>
        </p:scale>
        <p:origin x="-252" y="-168"/>
      </p:cViewPr>
      <p:guideLst>
        <p:guide orient="horz" pos="2160"/>
        <p:guide pos="2880"/>
      </p:guideLst>
    </p:cSldViewPr>
  </p:slideViewPr>
  <p:outlineViewPr>
    <p:cViewPr>
      <p:scale>
        <a:sx n="33" d="100"/>
        <a:sy n="33" d="100"/>
      </p:scale>
      <p:origin x="0" y="1578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201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D29BD1-6308-4674-B52A-45719BD84E93}" type="datetimeFigureOut">
              <a:rPr lang="en-US" smtClean="0"/>
              <a:pPr/>
              <a:t>11/23/2011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110986-E531-4161-834D-0091D57AD613}" type="slidenum">
              <a:rPr lang="en-US" smtClean="0"/>
              <a:pPr/>
              <a:t>‹#›</a:t>
            </a:fld>
            <a:endParaRPr lang="en-US"/>
          </a:p>
        </p:txBody>
      </p:sp>
    </p:spTree>
    <p:extLst>
      <p:ext uri="{BB962C8B-B14F-4D97-AF65-F5344CB8AC3E}">
        <p14:creationId xmlns:p14="http://schemas.microsoft.com/office/powerpoint/2010/main" val="3678905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110986-E531-4161-834D-0091D57AD613}"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110986-E531-4161-834D-0091D57AD613}" type="slidenum">
              <a:rPr lang="en-US" smtClean="0"/>
              <a:pPr/>
              <a:t>19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110986-E531-4161-834D-0091D57AD613}"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5F5A6DE2-A9C9-4DF9-8BBE-3D483D1585A6}" type="datetime1">
              <a:rPr lang="en-US" smtClean="0"/>
              <a:pPr/>
              <a:t>11/23/2011</a:t>
            </a:fld>
            <a:endParaRPr lang="en-US"/>
          </a:p>
        </p:txBody>
      </p:sp>
      <p:sp>
        <p:nvSpPr>
          <p:cNvPr id="17" name="Footer Placeholder 16"/>
          <p:cNvSpPr>
            <a:spLocks noGrp="1"/>
          </p:cNvSpPr>
          <p:nvPr>
            <p:ph type="ftr" sz="quarter" idx="11"/>
          </p:nvPr>
        </p:nvSpPr>
        <p:spPr/>
        <p:txBody>
          <a:bodyPr/>
          <a:lstStyle/>
          <a:p>
            <a:r>
              <a:rPr lang="en-US" smtClean="0"/>
              <a:t>David Pearce - www.abolitionist.com</a:t>
            </a:r>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B0C02AD-1493-4376-9AF0-EF851912C060}"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ADEC754-F51A-4D00-A370-1F3F6D29EFBF}" type="datetime1">
              <a:rPr lang="en-US" smtClean="0"/>
              <a:pPr/>
              <a:t>11/23/2011</a:t>
            </a:fld>
            <a:endParaRPr lang="en-US"/>
          </a:p>
        </p:txBody>
      </p:sp>
      <p:sp>
        <p:nvSpPr>
          <p:cNvPr id="5" name="Footer Placeholder 4"/>
          <p:cNvSpPr>
            <a:spLocks noGrp="1"/>
          </p:cNvSpPr>
          <p:nvPr>
            <p:ph type="ftr" sz="quarter" idx="11"/>
          </p:nvPr>
        </p:nvSpPr>
        <p:spPr/>
        <p:txBody>
          <a:bodyPr/>
          <a:lstStyle/>
          <a:p>
            <a:r>
              <a:rPr lang="en-US" smtClean="0"/>
              <a:t>David Pearce - www.abolitionist.com</a:t>
            </a:r>
            <a:endParaRPr lang="en-US"/>
          </a:p>
        </p:txBody>
      </p:sp>
      <p:sp>
        <p:nvSpPr>
          <p:cNvPr id="6" name="Slide Number Placeholder 5"/>
          <p:cNvSpPr>
            <a:spLocks noGrp="1"/>
          </p:cNvSpPr>
          <p:nvPr>
            <p:ph type="sldNum" sz="quarter" idx="12"/>
          </p:nvPr>
        </p:nvSpPr>
        <p:spPr/>
        <p:txBody>
          <a:bodyPr/>
          <a:lstStyle/>
          <a:p>
            <a:fld id="{3B0C02AD-1493-4376-9AF0-EF851912C06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3B0C02AD-1493-4376-9AF0-EF851912C060}"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D1A43E-DC8F-42EF-BF01-9462C32CD548}" type="datetime1">
              <a:rPr lang="en-US" smtClean="0"/>
              <a:pPr/>
              <a:t>11/23/2011</a:t>
            </a:fld>
            <a:endParaRPr lang="en-US"/>
          </a:p>
        </p:txBody>
      </p:sp>
      <p:sp>
        <p:nvSpPr>
          <p:cNvPr id="5" name="Footer Placeholder 4"/>
          <p:cNvSpPr>
            <a:spLocks noGrp="1"/>
          </p:cNvSpPr>
          <p:nvPr>
            <p:ph type="ftr" sz="quarter" idx="11"/>
          </p:nvPr>
        </p:nvSpPr>
        <p:spPr/>
        <p:txBody>
          <a:bodyPr/>
          <a:lstStyle/>
          <a:p>
            <a:r>
              <a:rPr lang="en-US" smtClean="0"/>
              <a:t>David Pearce - www.abolitionist.com</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FCF0B10-243F-47D6-B8BC-461971431A25}" type="datetime1">
              <a:rPr lang="en-US" smtClean="0"/>
              <a:pPr/>
              <a:t>11/23/2011</a:t>
            </a:fld>
            <a:endParaRPr lang="en-US"/>
          </a:p>
        </p:txBody>
      </p:sp>
      <p:sp>
        <p:nvSpPr>
          <p:cNvPr id="5" name="Footer Placeholder 4"/>
          <p:cNvSpPr>
            <a:spLocks noGrp="1"/>
          </p:cNvSpPr>
          <p:nvPr>
            <p:ph type="ftr" sz="quarter" idx="11"/>
          </p:nvPr>
        </p:nvSpPr>
        <p:spPr/>
        <p:txBody>
          <a:bodyPr/>
          <a:lstStyle/>
          <a:p>
            <a:r>
              <a:rPr lang="en-US" smtClean="0"/>
              <a:t>David Pearce - www.abolitionist.com</a:t>
            </a:r>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3B0C02AD-1493-4376-9AF0-EF851912C060}"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Footer Placeholder 4"/>
          <p:cNvSpPr>
            <a:spLocks noGrp="1"/>
          </p:cNvSpPr>
          <p:nvPr>
            <p:ph type="ftr" sz="quarter" idx="11"/>
          </p:nvPr>
        </p:nvSpPr>
        <p:spPr/>
        <p:txBody>
          <a:bodyPr/>
          <a:lstStyle/>
          <a:p>
            <a:r>
              <a:rPr lang="en-US" smtClean="0"/>
              <a:t>David Pearce - www.abolitionist.com</a:t>
            </a:r>
            <a:endParaRPr lang="en-US"/>
          </a:p>
        </p:txBody>
      </p:sp>
      <p:sp>
        <p:nvSpPr>
          <p:cNvPr id="4" name="Date Placeholder 3"/>
          <p:cNvSpPr>
            <a:spLocks noGrp="1"/>
          </p:cNvSpPr>
          <p:nvPr>
            <p:ph type="dt" sz="half" idx="10"/>
          </p:nvPr>
        </p:nvSpPr>
        <p:spPr/>
        <p:txBody>
          <a:bodyPr/>
          <a:lstStyle/>
          <a:p>
            <a:fld id="{AA806734-FB88-4AA7-9C20-75B5DDDD95D3}" type="datetime1">
              <a:rPr lang="en-US" smtClean="0"/>
              <a:pPr/>
              <a:t>11/23/2011</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B0C02AD-1493-4376-9AF0-EF851912C060}"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4915A4CF-D255-42FA-84FA-B99AF0943483}" type="datetime1">
              <a:rPr lang="en-US" smtClean="0"/>
              <a:pPr/>
              <a:t>11/23/2011</a:t>
            </a:fld>
            <a:endParaRPr lang="en-US"/>
          </a:p>
        </p:txBody>
      </p:sp>
      <p:sp>
        <p:nvSpPr>
          <p:cNvPr id="6" name="Footer Placeholder 5"/>
          <p:cNvSpPr>
            <a:spLocks noGrp="1"/>
          </p:cNvSpPr>
          <p:nvPr>
            <p:ph type="ftr" sz="quarter" idx="11"/>
          </p:nvPr>
        </p:nvSpPr>
        <p:spPr/>
        <p:txBody>
          <a:bodyPr/>
          <a:lstStyle/>
          <a:p>
            <a:r>
              <a:rPr lang="en-US" smtClean="0"/>
              <a:t>David Pearce - www.abolitionist.com</a:t>
            </a:r>
            <a:endParaRPr lang="en-US"/>
          </a:p>
        </p:txBody>
      </p:sp>
      <p:sp>
        <p:nvSpPr>
          <p:cNvPr id="7" name="Slide Number Placeholder 6"/>
          <p:cNvSpPr>
            <a:spLocks noGrp="1"/>
          </p:cNvSpPr>
          <p:nvPr>
            <p:ph type="sldNum" sz="quarter" idx="12"/>
          </p:nvPr>
        </p:nvSpPr>
        <p:spPr/>
        <p:txBody>
          <a:bodyPr/>
          <a:lstStyle/>
          <a:p>
            <a:fld id="{3B0C02AD-1493-4376-9AF0-EF851912C060}"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0D329C5-3072-49CE-86B8-29F07BFB6EE4}" type="datetime1">
              <a:rPr lang="en-US" smtClean="0"/>
              <a:pPr/>
              <a:t>11/23/2011</a:t>
            </a:fld>
            <a:endParaRPr lang="en-US"/>
          </a:p>
        </p:txBody>
      </p:sp>
      <p:sp>
        <p:nvSpPr>
          <p:cNvPr id="8" name="Footer Placeholder 7"/>
          <p:cNvSpPr>
            <a:spLocks noGrp="1"/>
          </p:cNvSpPr>
          <p:nvPr>
            <p:ph type="ftr" sz="quarter" idx="11"/>
          </p:nvPr>
        </p:nvSpPr>
        <p:spPr>
          <a:xfrm>
            <a:off x="304800" y="6409944"/>
            <a:ext cx="3581400" cy="365760"/>
          </a:xfrm>
        </p:spPr>
        <p:txBody>
          <a:bodyPr/>
          <a:lstStyle/>
          <a:p>
            <a:r>
              <a:rPr lang="en-US" smtClean="0"/>
              <a:t>David Pearce - www.abolitionist.com</a:t>
            </a:r>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3B0C02AD-1493-4376-9AF0-EF851912C060}"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8500E57-BCF5-44FD-8611-66F9A2DABD82}" type="datetime1">
              <a:rPr lang="en-US" smtClean="0"/>
              <a:pPr/>
              <a:t>11/23/2011</a:t>
            </a:fld>
            <a:endParaRPr lang="en-US"/>
          </a:p>
        </p:txBody>
      </p:sp>
      <p:sp>
        <p:nvSpPr>
          <p:cNvPr id="4" name="Footer Placeholder 3"/>
          <p:cNvSpPr>
            <a:spLocks noGrp="1"/>
          </p:cNvSpPr>
          <p:nvPr>
            <p:ph type="ftr" sz="quarter" idx="11"/>
          </p:nvPr>
        </p:nvSpPr>
        <p:spPr/>
        <p:txBody>
          <a:bodyPr/>
          <a:lstStyle/>
          <a:p>
            <a:r>
              <a:rPr lang="en-US" smtClean="0"/>
              <a:t>David Pearce - www.abolitionist.com</a:t>
            </a:r>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3B0C02AD-1493-4376-9AF0-EF851912C06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 name="Date Placeholder 1"/>
          <p:cNvSpPr>
            <a:spLocks noGrp="1"/>
          </p:cNvSpPr>
          <p:nvPr>
            <p:ph type="dt" sz="half" idx="10"/>
          </p:nvPr>
        </p:nvSpPr>
        <p:spPr/>
        <p:txBody>
          <a:bodyPr/>
          <a:lstStyle/>
          <a:p>
            <a:fld id="{600F6876-5D14-4225-BD32-59064FAAE4D6}" type="datetime1">
              <a:rPr lang="en-US" smtClean="0"/>
              <a:pPr/>
              <a:t>11/23/2011</a:t>
            </a:fld>
            <a:endParaRPr lang="en-US"/>
          </a:p>
        </p:txBody>
      </p:sp>
      <p:sp>
        <p:nvSpPr>
          <p:cNvPr id="3" name="Footer Placeholder 2"/>
          <p:cNvSpPr>
            <a:spLocks noGrp="1"/>
          </p:cNvSpPr>
          <p:nvPr>
            <p:ph type="ftr" sz="quarter" idx="11"/>
          </p:nvPr>
        </p:nvSpPr>
        <p:spPr/>
        <p:txBody>
          <a:bodyPr/>
          <a:lstStyle/>
          <a:p>
            <a:r>
              <a:rPr lang="en-US" smtClean="0"/>
              <a:t>David Pearce - www.abolitionist.com</a:t>
            </a:r>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3B0C02AD-1493-4376-9AF0-EF851912C06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3B0C02AD-1493-4376-9AF0-EF851912C060}"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D7373351-1D91-4B3C-B9D6-C8D9D10A689D}" type="datetime1">
              <a:rPr lang="en-US" smtClean="0"/>
              <a:pPr/>
              <a:t>11/23/2011</a:t>
            </a:fld>
            <a:endParaRPr lang="en-US"/>
          </a:p>
        </p:txBody>
      </p:sp>
      <p:sp>
        <p:nvSpPr>
          <p:cNvPr id="6" name="Footer Placeholder 5"/>
          <p:cNvSpPr>
            <a:spLocks noGrp="1"/>
          </p:cNvSpPr>
          <p:nvPr>
            <p:ph type="ftr" sz="quarter" idx="11"/>
          </p:nvPr>
        </p:nvSpPr>
        <p:spPr>
          <a:xfrm>
            <a:off x="301752" y="6410848"/>
            <a:ext cx="3383280" cy="365760"/>
          </a:xfrm>
        </p:spPr>
        <p:txBody>
          <a:bodyPr/>
          <a:lstStyle/>
          <a:p>
            <a:r>
              <a:rPr lang="en-US" smtClean="0"/>
              <a:t>David Pearce - www.abolitionist.com</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3B0C02AD-1493-4376-9AF0-EF851912C060}"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2AD3141E-5FEC-4D53-8683-322D631D3FC7}" type="datetime1">
              <a:rPr lang="en-US" smtClean="0"/>
              <a:pPr/>
              <a:t>11/23/2011</a:t>
            </a:fld>
            <a:endParaRPr lang="en-US"/>
          </a:p>
        </p:txBody>
      </p:sp>
      <p:sp>
        <p:nvSpPr>
          <p:cNvPr id="6" name="Footer Placeholder 5"/>
          <p:cNvSpPr>
            <a:spLocks noGrp="1"/>
          </p:cNvSpPr>
          <p:nvPr>
            <p:ph type="ftr" sz="quarter" idx="11"/>
          </p:nvPr>
        </p:nvSpPr>
        <p:spPr>
          <a:xfrm>
            <a:off x="301752" y="6410848"/>
            <a:ext cx="3584448" cy="365760"/>
          </a:xfrm>
        </p:spPr>
        <p:txBody>
          <a:bodyPr/>
          <a:lstStyle/>
          <a:p>
            <a:r>
              <a:rPr lang="en-US" smtClean="0"/>
              <a:t>David Pearce - www.abolitionist.com</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95866D6D-4563-46F9-90B6-F618310254CA}" type="datetime1">
              <a:rPr lang="en-US" smtClean="0"/>
              <a:pPr/>
              <a:t>11/23/2011</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r>
              <a:rPr lang="en-US" smtClean="0"/>
              <a:t>David Pearce - www.abolitionist.com</a:t>
            </a:r>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3B0C02AD-1493-4376-9AF0-EF851912C060}"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file:///E:\funfunfun\balint-syndrome.mp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Darwinian Life</a:t>
            </a:r>
            <a:endParaRPr lang="en-US" sz="3200" i="1" dirty="0"/>
          </a:p>
        </p:txBody>
      </p:sp>
      <p:sp>
        <p:nvSpPr>
          <p:cNvPr id="7" name="Footer Placeholder 5"/>
          <p:cNvSpPr>
            <a:spLocks noGrp="1"/>
          </p:cNvSpPr>
          <p:nvPr>
            <p:ph type="ftr" sz="quarter" idx="11"/>
          </p:nvPr>
        </p:nvSpPr>
        <p:spPr>
          <a:xfrm>
            <a:off x="304800" y="6410848"/>
            <a:ext cx="4038600" cy="365760"/>
          </a:xfrm>
        </p:spPr>
        <p:txBody>
          <a:bodyPr/>
          <a:lstStyle/>
          <a:p>
            <a:r>
              <a:rPr lang="en-US" dirty="0" smtClean="0"/>
              <a:t>David Pearce - www.biointelligence-explosion.com</a:t>
            </a:r>
            <a:endParaRPr lang="en-US" dirty="0"/>
          </a:p>
        </p:txBody>
      </p:sp>
      <p:pic>
        <p:nvPicPr>
          <p:cNvPr id="6" name="Picture 2" descr="C:\Users\James\Downloads\temp\raft-of-the-medus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676400"/>
            <a:ext cx="6946900" cy="46942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Full-Spectrum </a:t>
            </a:r>
            <a:r>
              <a:rPr lang="en-US" dirty="0" err="1"/>
              <a:t>Superintelligence</a:t>
            </a:r>
            <a:r>
              <a:rPr lang="en-US" dirty="0" smtClean="0"/>
              <a:t>? (1)</a:t>
            </a:r>
            <a:endParaRPr lang="en-US" dirty="0"/>
          </a:p>
        </p:txBody>
      </p:sp>
      <p:sp>
        <p:nvSpPr>
          <p:cNvPr id="6" name="Rectangle 5"/>
          <p:cNvSpPr/>
          <p:nvPr/>
        </p:nvSpPr>
        <p:spPr>
          <a:xfrm>
            <a:off x="3216500" y="1567934"/>
            <a:ext cx="2824812" cy="369332"/>
          </a:xfrm>
          <a:prstGeom prst="rect">
            <a:avLst/>
          </a:prstGeom>
        </p:spPr>
        <p:txBody>
          <a:bodyPr wrap="none">
            <a:spAutoFit/>
          </a:bodyPr>
          <a:lstStyle/>
          <a:p>
            <a:r>
              <a:rPr lang="en-US" dirty="0" smtClean="0"/>
              <a:t>Whole </a:t>
            </a:r>
            <a:r>
              <a:rPr lang="en-US" dirty="0"/>
              <a:t>B</a:t>
            </a:r>
            <a:r>
              <a:rPr lang="en-US" dirty="0" smtClean="0"/>
              <a:t>rain Emulation</a:t>
            </a:r>
            <a:r>
              <a:rPr lang="en-US" dirty="0"/>
              <a:t>??</a:t>
            </a:r>
          </a:p>
        </p:txBody>
      </p:sp>
      <p:pic>
        <p:nvPicPr>
          <p:cNvPr id="5122" name="Picture 2" descr="C:\Users\James\Downloads\temp\upload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83516" y="1918216"/>
            <a:ext cx="4976965" cy="387298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33400" y="5791200"/>
            <a:ext cx="7543800" cy="461665"/>
          </a:xfrm>
          <a:prstGeom prst="rect">
            <a:avLst/>
          </a:prstGeom>
          <a:noFill/>
        </p:spPr>
        <p:txBody>
          <a:bodyPr wrap="square" rtlCol="0">
            <a:spAutoFit/>
          </a:bodyPr>
          <a:lstStyle/>
          <a:p>
            <a:r>
              <a:rPr lang="en-US" sz="1200" dirty="0" smtClean="0"/>
              <a:t>BUT</a:t>
            </a:r>
          </a:p>
          <a:p>
            <a:r>
              <a:rPr lang="en-US" sz="1200" dirty="0" smtClean="0"/>
              <a:t>Can </a:t>
            </a:r>
            <a:r>
              <a:rPr lang="en-US" sz="1200" dirty="0"/>
              <a:t>a serial digital computer solve the binding problem?</a:t>
            </a:r>
          </a:p>
        </p:txBody>
      </p:sp>
      <p:sp>
        <p:nvSpPr>
          <p:cNvPr id="10" name="Footer Placeholder 5"/>
          <p:cNvSpPr>
            <a:spLocks noGrp="1"/>
          </p:cNvSpPr>
          <p:nvPr>
            <p:ph type="ftr" sz="quarter" idx="11"/>
          </p:nvPr>
        </p:nvSpPr>
        <p:spPr>
          <a:xfrm>
            <a:off x="304800" y="6410848"/>
            <a:ext cx="4038600" cy="365760"/>
          </a:xfrm>
        </p:spPr>
        <p:txBody>
          <a:bodyPr/>
          <a:lstStyle/>
          <a:p>
            <a:r>
              <a:rPr lang="en-US" dirty="0" smtClean="0"/>
              <a:t>David Pearce - www.biointelligence-explosion.com</a:t>
            </a:r>
            <a:endParaRPr lang="en-US" dirty="0"/>
          </a:p>
        </p:txBody>
      </p:sp>
    </p:spTree>
    <p:extLst>
      <p:ext uri="{BB962C8B-B14F-4D97-AF65-F5344CB8AC3E}">
        <p14:creationId xmlns:p14="http://schemas.microsoft.com/office/powerpoint/2010/main" val="2493284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Full-Spectrum </a:t>
            </a:r>
            <a:r>
              <a:rPr lang="en-US" dirty="0" err="1"/>
              <a:t>Superintelligence</a:t>
            </a:r>
            <a:r>
              <a:rPr lang="en-US" dirty="0" smtClean="0"/>
              <a:t>? (2)</a:t>
            </a:r>
            <a:endParaRPr lang="en-US" dirty="0"/>
          </a:p>
        </p:txBody>
      </p:sp>
      <p:sp>
        <p:nvSpPr>
          <p:cNvPr id="10" name="Footer Placeholder 5"/>
          <p:cNvSpPr>
            <a:spLocks noGrp="1"/>
          </p:cNvSpPr>
          <p:nvPr>
            <p:ph type="ftr" sz="quarter" idx="11"/>
          </p:nvPr>
        </p:nvSpPr>
        <p:spPr>
          <a:xfrm>
            <a:off x="304800" y="6410848"/>
            <a:ext cx="4038600" cy="365760"/>
          </a:xfrm>
        </p:spPr>
        <p:txBody>
          <a:bodyPr/>
          <a:lstStyle/>
          <a:p>
            <a:r>
              <a:rPr lang="en-US" dirty="0" smtClean="0"/>
              <a:t>David Pearce - www.biointelligence-explosion.com</a:t>
            </a:r>
            <a:endParaRPr lang="en-US" dirty="0"/>
          </a:p>
        </p:txBody>
      </p:sp>
      <p:sp>
        <p:nvSpPr>
          <p:cNvPr id="3" name="Rectangle 2"/>
          <p:cNvSpPr/>
          <p:nvPr/>
        </p:nvSpPr>
        <p:spPr>
          <a:xfrm>
            <a:off x="152400" y="1600200"/>
            <a:ext cx="4114799" cy="3139321"/>
          </a:xfrm>
          <a:prstGeom prst="rect">
            <a:avLst/>
          </a:prstGeom>
        </p:spPr>
        <p:txBody>
          <a:bodyPr wrap="square">
            <a:spAutoFit/>
          </a:bodyPr>
          <a:lstStyle/>
          <a:p>
            <a:r>
              <a:rPr lang="en-US" dirty="0" smtClean="0"/>
              <a:t>2) a</a:t>
            </a:r>
            <a:r>
              <a:rPr lang="en-US" b="1" dirty="0" smtClean="0"/>
              <a:t> </a:t>
            </a:r>
            <a:r>
              <a:rPr lang="en-US" b="1" dirty="0"/>
              <a:t>self </a:t>
            </a:r>
            <a:r>
              <a:rPr lang="en-US" dirty="0"/>
              <a:t>or some non-arbitrary functional </a:t>
            </a:r>
            <a:r>
              <a:rPr lang="en-US" dirty="0" smtClean="0"/>
              <a:t>equivalent of a person </a:t>
            </a:r>
            <a:r>
              <a:rPr lang="en-US" dirty="0"/>
              <a:t>to which intelligence can be ascribed</a:t>
            </a:r>
            <a:r>
              <a:rPr lang="en-US" dirty="0" smtClean="0"/>
              <a:t>.</a:t>
            </a:r>
          </a:p>
          <a:p>
            <a:endParaRPr lang="en-US" dirty="0" smtClean="0"/>
          </a:p>
          <a:p>
            <a:r>
              <a:rPr lang="en-US" dirty="0" smtClean="0"/>
              <a:t>(</a:t>
            </a:r>
            <a:r>
              <a:rPr lang="en-US" i="1" dirty="0"/>
              <a:t>cf</a:t>
            </a:r>
            <a:r>
              <a:rPr lang="en-US" dirty="0"/>
              <a:t>. dissociative identity disorder (DID), or florid schizophrenia, or your PC. In the absence of at least a fleetingly unitary self, there is no entity that is intelligent, just an aggregate of smart algorithms and an operating system.)</a:t>
            </a:r>
          </a:p>
        </p:txBody>
      </p:sp>
      <p:pic>
        <p:nvPicPr>
          <p:cNvPr id="3074" name="Picture 2" descr="E:\funfunfun\david021.gif"/>
          <p:cNvPicPr>
            <a:picLocks noChangeAspect="1" noChangeArrowheads="1"/>
          </p:cNvPicPr>
          <p:nvPr/>
        </p:nvPicPr>
        <p:blipFill>
          <a:blip r:embed="rId2" cstate="print"/>
          <a:srcRect/>
          <a:stretch>
            <a:fillRect/>
          </a:stretch>
        </p:blipFill>
        <p:spPr bwMode="auto">
          <a:xfrm>
            <a:off x="3886200" y="2491396"/>
            <a:ext cx="4876800" cy="3498716"/>
          </a:xfrm>
          <a:prstGeom prst="rect">
            <a:avLst/>
          </a:prstGeom>
          <a:noFill/>
        </p:spPr>
      </p:pic>
    </p:spTree>
    <p:extLst>
      <p:ext uri="{BB962C8B-B14F-4D97-AF65-F5344CB8AC3E}">
        <p14:creationId xmlns:p14="http://schemas.microsoft.com/office/powerpoint/2010/main" val="37014823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Full-Spectrum </a:t>
            </a:r>
            <a:r>
              <a:rPr lang="en-US" dirty="0" err="1"/>
              <a:t>Superintelligence</a:t>
            </a:r>
            <a:r>
              <a:rPr lang="en-US" dirty="0" smtClean="0"/>
              <a:t>? (3)</a:t>
            </a:r>
            <a:endParaRPr lang="en-US" dirty="0"/>
          </a:p>
        </p:txBody>
      </p:sp>
      <p:sp>
        <p:nvSpPr>
          <p:cNvPr id="10" name="Footer Placeholder 5"/>
          <p:cNvSpPr>
            <a:spLocks noGrp="1"/>
          </p:cNvSpPr>
          <p:nvPr>
            <p:ph type="ftr" sz="quarter" idx="11"/>
          </p:nvPr>
        </p:nvSpPr>
        <p:spPr>
          <a:xfrm>
            <a:off x="304800" y="6410848"/>
            <a:ext cx="4038600" cy="365760"/>
          </a:xfrm>
        </p:spPr>
        <p:txBody>
          <a:bodyPr/>
          <a:lstStyle/>
          <a:p>
            <a:r>
              <a:rPr lang="en-US" dirty="0" smtClean="0"/>
              <a:t>David Pearce - www.biointelligence-explosion.com</a:t>
            </a:r>
            <a:endParaRPr lang="en-US" dirty="0"/>
          </a:p>
        </p:txBody>
      </p:sp>
      <p:sp>
        <p:nvSpPr>
          <p:cNvPr id="3" name="Rectangle 2"/>
          <p:cNvSpPr/>
          <p:nvPr/>
        </p:nvSpPr>
        <p:spPr>
          <a:xfrm>
            <a:off x="152400" y="1600200"/>
            <a:ext cx="4572000" cy="3139321"/>
          </a:xfrm>
          <a:prstGeom prst="rect">
            <a:avLst/>
          </a:prstGeom>
        </p:spPr>
        <p:txBody>
          <a:bodyPr>
            <a:spAutoFit/>
          </a:bodyPr>
          <a:lstStyle/>
          <a:p>
            <a:r>
              <a:rPr lang="en-US" dirty="0" smtClean="0"/>
              <a:t>3) a “</a:t>
            </a:r>
            <a:r>
              <a:rPr lang="en-US" b="1" dirty="0" smtClean="0"/>
              <a:t>mind-reading</a:t>
            </a:r>
            <a:r>
              <a:rPr lang="en-US" dirty="0" smtClean="0"/>
              <a:t>”, </a:t>
            </a:r>
            <a:r>
              <a:rPr lang="en-US" dirty="0"/>
              <a:t>perspective-taking capacity; higher-order intentionality: social cognition. The intellectual success of the most cognitively successful species on the planet rests not just on our recursive syntax but </a:t>
            </a:r>
            <a:r>
              <a:rPr lang="en-US" dirty="0" smtClean="0"/>
              <a:t>also on </a:t>
            </a:r>
            <a:r>
              <a:rPr lang="en-US" dirty="0"/>
              <a:t>our unsurpassed </a:t>
            </a:r>
            <a:r>
              <a:rPr lang="en-US" dirty="0" smtClean="0"/>
              <a:t>“mind-reading” </a:t>
            </a:r>
            <a:r>
              <a:rPr lang="en-US" dirty="0"/>
              <a:t>prowess: the </a:t>
            </a:r>
            <a:r>
              <a:rPr lang="en-US" dirty="0" smtClean="0"/>
              <a:t>“Machiavellian Ape” </a:t>
            </a:r>
            <a:r>
              <a:rPr lang="en-US" dirty="0"/>
              <a:t>hypothesis. Any ecologically valid intelligence test designed for a species of social animal must incorporate social cognition. </a:t>
            </a:r>
          </a:p>
        </p:txBody>
      </p:sp>
      <p:pic>
        <p:nvPicPr>
          <p:cNvPr id="7170" name="Picture 2" descr="C:\Users\James\Downloads\temp\machiavell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1609725"/>
            <a:ext cx="3152775" cy="452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7054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Full-Spectrum </a:t>
            </a:r>
            <a:r>
              <a:rPr lang="en-US" dirty="0" err="1"/>
              <a:t>Superintelligence</a:t>
            </a:r>
            <a:r>
              <a:rPr lang="en-US" dirty="0" smtClean="0"/>
              <a:t>? (4)</a:t>
            </a:r>
            <a:endParaRPr lang="en-US" dirty="0"/>
          </a:p>
        </p:txBody>
      </p:sp>
      <p:sp>
        <p:nvSpPr>
          <p:cNvPr id="10" name="Footer Placeholder 5"/>
          <p:cNvSpPr>
            <a:spLocks noGrp="1"/>
          </p:cNvSpPr>
          <p:nvPr>
            <p:ph type="ftr" sz="quarter" idx="11"/>
          </p:nvPr>
        </p:nvSpPr>
        <p:spPr>
          <a:xfrm>
            <a:off x="304800" y="6410848"/>
            <a:ext cx="4038600" cy="365760"/>
          </a:xfrm>
        </p:spPr>
        <p:txBody>
          <a:bodyPr/>
          <a:lstStyle/>
          <a:p>
            <a:r>
              <a:rPr lang="en-US" dirty="0" smtClean="0"/>
              <a:t>David Pearce - www.biointelligence-explosion.com</a:t>
            </a:r>
            <a:endParaRPr lang="en-US" dirty="0"/>
          </a:p>
        </p:txBody>
      </p:sp>
      <p:sp>
        <p:nvSpPr>
          <p:cNvPr id="3" name="Rectangle 2"/>
          <p:cNvSpPr/>
          <p:nvPr/>
        </p:nvSpPr>
        <p:spPr>
          <a:xfrm>
            <a:off x="152400" y="1600200"/>
            <a:ext cx="4114800" cy="2862322"/>
          </a:xfrm>
          <a:prstGeom prst="rect">
            <a:avLst/>
          </a:prstGeom>
        </p:spPr>
        <p:txBody>
          <a:bodyPr wrap="square">
            <a:spAutoFit/>
          </a:bodyPr>
          <a:lstStyle/>
          <a:p>
            <a:r>
              <a:rPr lang="en-US" dirty="0" smtClean="0"/>
              <a:t>4) a </a:t>
            </a:r>
            <a:r>
              <a:rPr lang="en-US" dirty="0"/>
              <a:t>metric to distinguish the important from the trivial</a:t>
            </a:r>
            <a:r>
              <a:rPr lang="en-US" dirty="0" smtClean="0"/>
              <a:t>.</a:t>
            </a:r>
          </a:p>
          <a:p>
            <a:r>
              <a:rPr lang="en-US" dirty="0" smtClean="0"/>
              <a:t>(</a:t>
            </a:r>
            <a:r>
              <a:rPr lang="en-US" dirty="0"/>
              <a:t>our </a:t>
            </a:r>
            <a:r>
              <a:rPr lang="en-US" b="1" dirty="0"/>
              <a:t>theory of significance </a:t>
            </a:r>
            <a:r>
              <a:rPr lang="en-US" dirty="0"/>
              <a:t>should be explicit rather than implicit as in contemporary IQ tests. What distinguishes, say, </a:t>
            </a:r>
            <a:r>
              <a:rPr lang="en-US" dirty="0" err="1"/>
              <a:t>calendrical</a:t>
            </a:r>
            <a:r>
              <a:rPr lang="en-US" dirty="0"/>
              <a:t> prodigies and other </a:t>
            </a:r>
            <a:r>
              <a:rPr lang="en-US" dirty="0" smtClean="0"/>
              <a:t>“savant syndromes” </a:t>
            </a:r>
            <a:r>
              <a:rPr lang="en-US" dirty="0"/>
              <a:t>from, say, a </a:t>
            </a:r>
            <a:r>
              <a:rPr lang="en-US" dirty="0" err="1"/>
              <a:t>Grigori</a:t>
            </a:r>
            <a:r>
              <a:rPr lang="en-US" dirty="0"/>
              <a:t> Perelman who proved the </a:t>
            </a:r>
            <a:r>
              <a:rPr lang="en-US" dirty="0" err="1"/>
              <a:t>Poincaré</a:t>
            </a:r>
            <a:r>
              <a:rPr lang="en-US" dirty="0"/>
              <a:t> conjecture</a:t>
            </a:r>
            <a:r>
              <a:rPr lang="en-US" dirty="0" smtClean="0"/>
              <a:t>?)</a:t>
            </a:r>
            <a:endParaRPr lang="en-US" dirty="0"/>
          </a:p>
        </p:txBody>
      </p:sp>
      <p:pic>
        <p:nvPicPr>
          <p:cNvPr id="8194" name="Picture 2" descr="C:\Users\James\Downloads\temp\importan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7650" y="2971800"/>
            <a:ext cx="48006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E:\funfunfun\david041.gif"/>
          <p:cNvPicPr>
            <a:picLocks noChangeAspect="1" noChangeArrowheads="1"/>
          </p:cNvPicPr>
          <p:nvPr/>
        </p:nvPicPr>
        <p:blipFill>
          <a:blip r:embed="rId3" cstate="print"/>
          <a:srcRect/>
          <a:stretch>
            <a:fillRect/>
          </a:stretch>
        </p:blipFill>
        <p:spPr bwMode="auto">
          <a:xfrm>
            <a:off x="5562600" y="1524000"/>
            <a:ext cx="2143124" cy="1202640"/>
          </a:xfrm>
          <a:prstGeom prst="rect">
            <a:avLst/>
          </a:prstGeom>
          <a:noFill/>
        </p:spPr>
      </p:pic>
    </p:spTree>
    <p:extLst>
      <p:ext uri="{BB962C8B-B14F-4D97-AF65-F5344CB8AC3E}">
        <p14:creationId xmlns:p14="http://schemas.microsoft.com/office/powerpoint/2010/main" val="29758805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Full-Spectrum </a:t>
            </a:r>
            <a:r>
              <a:rPr lang="en-US" dirty="0" err="1"/>
              <a:t>Superintelligence</a:t>
            </a:r>
            <a:r>
              <a:rPr lang="en-US" dirty="0" smtClean="0"/>
              <a:t>? (5)</a:t>
            </a:r>
            <a:endParaRPr lang="en-US" dirty="0"/>
          </a:p>
        </p:txBody>
      </p:sp>
      <p:sp>
        <p:nvSpPr>
          <p:cNvPr id="10" name="Footer Placeholder 5"/>
          <p:cNvSpPr>
            <a:spLocks noGrp="1"/>
          </p:cNvSpPr>
          <p:nvPr>
            <p:ph type="ftr" sz="quarter" idx="11"/>
          </p:nvPr>
        </p:nvSpPr>
        <p:spPr>
          <a:xfrm>
            <a:off x="304800" y="6410848"/>
            <a:ext cx="4038600" cy="365760"/>
          </a:xfrm>
        </p:spPr>
        <p:txBody>
          <a:bodyPr/>
          <a:lstStyle/>
          <a:p>
            <a:r>
              <a:rPr lang="en-US" dirty="0" smtClean="0"/>
              <a:t>David Pearce - www.biointelligence-explosion.com</a:t>
            </a:r>
            <a:endParaRPr lang="en-US" dirty="0"/>
          </a:p>
        </p:txBody>
      </p:sp>
      <p:sp>
        <p:nvSpPr>
          <p:cNvPr id="3" name="Rectangle 2"/>
          <p:cNvSpPr/>
          <p:nvPr/>
        </p:nvSpPr>
        <p:spPr>
          <a:xfrm>
            <a:off x="152400" y="1600200"/>
            <a:ext cx="4114800" cy="3416320"/>
          </a:xfrm>
          <a:prstGeom prst="rect">
            <a:avLst/>
          </a:prstGeom>
        </p:spPr>
        <p:txBody>
          <a:bodyPr wrap="square">
            <a:spAutoFit/>
          </a:bodyPr>
          <a:lstStyle/>
          <a:p>
            <a:r>
              <a:rPr lang="en-US" dirty="0" smtClean="0"/>
              <a:t>5) a </a:t>
            </a:r>
            <a:r>
              <a:rPr lang="en-US" dirty="0"/>
              <a:t>capacity to </a:t>
            </a:r>
            <a:r>
              <a:rPr lang="en-US" b="1" dirty="0"/>
              <a:t>navigate multiple state-spaces of consciousness </a:t>
            </a:r>
            <a:r>
              <a:rPr lang="en-US" dirty="0"/>
              <a:t>[e.g. dreaming states (</a:t>
            </a:r>
            <a:r>
              <a:rPr lang="en-US" i="1" dirty="0"/>
              <a:t>cf</a:t>
            </a:r>
            <a:r>
              <a:rPr lang="en-US" dirty="0"/>
              <a:t>. lucid dreaming), waking consciousness, </a:t>
            </a:r>
            <a:r>
              <a:rPr lang="en-US" dirty="0" err="1"/>
              <a:t>echolocatory</a:t>
            </a:r>
            <a:r>
              <a:rPr lang="en-US" dirty="0"/>
              <a:t> prowess, visual prowess, introspection, the different realms of </a:t>
            </a:r>
            <a:r>
              <a:rPr lang="en-US" dirty="0" err="1"/>
              <a:t>psychedelia</a:t>
            </a:r>
            <a:r>
              <a:rPr lang="en-US" dirty="0"/>
              <a:t> (</a:t>
            </a:r>
            <a:r>
              <a:rPr lang="en-US" i="1" dirty="0"/>
              <a:t>cf</a:t>
            </a:r>
            <a:r>
              <a:rPr lang="en-US" dirty="0"/>
              <a:t>. salvia space, </a:t>
            </a:r>
            <a:r>
              <a:rPr lang="en-US" dirty="0" smtClean="0"/>
              <a:t>“the K-hole” </a:t>
            </a:r>
            <a:r>
              <a:rPr lang="en-US" dirty="0"/>
              <a:t>etc)] including </a:t>
            </a:r>
            <a:r>
              <a:rPr lang="en-US" dirty="0" smtClean="0"/>
              <a:t>realms </a:t>
            </a:r>
            <a:r>
              <a:rPr lang="en-US" dirty="0"/>
              <a:t>of experience not yet co-opted by either natural selection or </a:t>
            </a:r>
            <a:r>
              <a:rPr lang="en-US" dirty="0" err="1" smtClean="0"/>
              <a:t>posthuman</a:t>
            </a:r>
            <a:r>
              <a:rPr lang="en-US" dirty="0" smtClean="0"/>
              <a:t> </a:t>
            </a:r>
            <a:r>
              <a:rPr lang="en-US" dirty="0"/>
              <a:t>design for tracking features of the mind-independent world</a:t>
            </a:r>
            <a:r>
              <a:rPr lang="en-US" dirty="0" smtClean="0"/>
              <a:t>.</a:t>
            </a:r>
            <a:endParaRPr lang="en-US" dirty="0"/>
          </a:p>
        </p:txBody>
      </p:sp>
      <p:pic>
        <p:nvPicPr>
          <p:cNvPr id="9218" name="Picture 2" descr="C:\Users\James\Downloads\temp\alterned-stat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2590800"/>
            <a:ext cx="46736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965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Full-Spectrum </a:t>
            </a:r>
            <a:r>
              <a:rPr lang="en-US" dirty="0" err="1"/>
              <a:t>Superintelligence</a:t>
            </a:r>
            <a:r>
              <a:rPr lang="en-US" dirty="0" smtClean="0"/>
              <a:t>? (6)</a:t>
            </a:r>
            <a:endParaRPr lang="en-US" dirty="0"/>
          </a:p>
        </p:txBody>
      </p:sp>
      <p:sp>
        <p:nvSpPr>
          <p:cNvPr id="10" name="Footer Placeholder 5"/>
          <p:cNvSpPr>
            <a:spLocks noGrp="1"/>
          </p:cNvSpPr>
          <p:nvPr>
            <p:ph type="ftr" sz="quarter" idx="11"/>
          </p:nvPr>
        </p:nvSpPr>
        <p:spPr>
          <a:xfrm>
            <a:off x="304800" y="6410848"/>
            <a:ext cx="4038600" cy="365760"/>
          </a:xfrm>
        </p:spPr>
        <p:txBody>
          <a:bodyPr/>
          <a:lstStyle/>
          <a:p>
            <a:r>
              <a:rPr lang="en-US" dirty="0" smtClean="0"/>
              <a:t>David Pearce - www.biointelligence-explosion.com</a:t>
            </a:r>
            <a:endParaRPr lang="en-US" dirty="0"/>
          </a:p>
        </p:txBody>
      </p:sp>
      <p:sp>
        <p:nvSpPr>
          <p:cNvPr id="3" name="Rectangle 2"/>
          <p:cNvSpPr/>
          <p:nvPr/>
        </p:nvSpPr>
        <p:spPr>
          <a:xfrm>
            <a:off x="152400" y="1600200"/>
            <a:ext cx="5638800" cy="1200329"/>
          </a:xfrm>
          <a:prstGeom prst="rect">
            <a:avLst/>
          </a:prstGeom>
        </p:spPr>
        <p:txBody>
          <a:bodyPr wrap="square">
            <a:spAutoFit/>
          </a:bodyPr>
          <a:lstStyle/>
          <a:p>
            <a:r>
              <a:rPr lang="en-US" dirty="0" smtClean="0"/>
              <a:t>6) “Autistic”, </a:t>
            </a:r>
            <a:r>
              <a:rPr lang="en-US" dirty="0"/>
              <a:t>pattern-matching, rule-following, </a:t>
            </a:r>
            <a:r>
              <a:rPr lang="en-US" dirty="0" err="1"/>
              <a:t>mathematico</a:t>
            </a:r>
            <a:r>
              <a:rPr lang="en-US" dirty="0"/>
              <a:t>-linguistic </a:t>
            </a:r>
            <a:r>
              <a:rPr lang="en-US" dirty="0" smtClean="0"/>
              <a:t>intelligence: the </a:t>
            </a:r>
            <a:r>
              <a:rPr lang="en-US" dirty="0"/>
              <a:t>standard, mind-blind cognitive tool-kit scored by existing </a:t>
            </a:r>
            <a:r>
              <a:rPr lang="en-US" b="1" dirty="0"/>
              <a:t>IQ tests</a:t>
            </a:r>
            <a:r>
              <a:rPr lang="en-US" dirty="0"/>
              <a:t>. </a:t>
            </a:r>
            <a:endParaRPr lang="en-US" u="sng" dirty="0"/>
          </a:p>
        </p:txBody>
      </p:sp>
      <p:sp>
        <p:nvSpPr>
          <p:cNvPr id="6" name="TextBox 5"/>
          <p:cNvSpPr txBox="1"/>
          <p:nvPr/>
        </p:nvSpPr>
        <p:spPr>
          <a:xfrm>
            <a:off x="533400" y="6049149"/>
            <a:ext cx="7543800" cy="276999"/>
          </a:xfrm>
          <a:prstGeom prst="rect">
            <a:avLst/>
          </a:prstGeom>
          <a:noFill/>
        </p:spPr>
        <p:txBody>
          <a:bodyPr wrap="square" rtlCol="0">
            <a:spAutoFit/>
          </a:bodyPr>
          <a:lstStyle/>
          <a:p>
            <a:r>
              <a:rPr lang="en-US" sz="1200" dirty="0" smtClean="0"/>
              <a:t>Ref</a:t>
            </a:r>
            <a:r>
              <a:rPr lang="en-US" sz="1200" dirty="0"/>
              <a:t>: </a:t>
            </a:r>
            <a:r>
              <a:rPr lang="en-US" sz="1200" dirty="0" smtClean="0"/>
              <a:t>www.wired.com/wired/archive/9.12/aqtest.html</a:t>
            </a:r>
            <a:endParaRPr lang="en-US" sz="1200" dirty="0"/>
          </a:p>
        </p:txBody>
      </p:sp>
      <p:pic>
        <p:nvPicPr>
          <p:cNvPr id="10242" name="Picture 2" descr="C:\Users\James\Downloads\temp\Jeopard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2591574"/>
            <a:ext cx="6096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8641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Full-Spectrum </a:t>
            </a:r>
            <a:r>
              <a:rPr lang="en-US" dirty="0" err="1"/>
              <a:t>Superintelligence</a:t>
            </a:r>
            <a:r>
              <a:rPr lang="en-US" dirty="0" smtClean="0"/>
              <a:t>? (6)</a:t>
            </a:r>
            <a:endParaRPr lang="en-US" dirty="0"/>
          </a:p>
        </p:txBody>
      </p:sp>
      <p:sp>
        <p:nvSpPr>
          <p:cNvPr id="10" name="Footer Placeholder 5"/>
          <p:cNvSpPr>
            <a:spLocks noGrp="1"/>
          </p:cNvSpPr>
          <p:nvPr>
            <p:ph type="ftr" sz="quarter" idx="11"/>
          </p:nvPr>
        </p:nvSpPr>
        <p:spPr>
          <a:xfrm>
            <a:off x="304800" y="6410848"/>
            <a:ext cx="4038600" cy="365760"/>
          </a:xfrm>
        </p:spPr>
        <p:txBody>
          <a:bodyPr/>
          <a:lstStyle/>
          <a:p>
            <a:r>
              <a:rPr lang="en-US" dirty="0" smtClean="0"/>
              <a:t>David Pearce - www.biointelligence-explosion.com</a:t>
            </a:r>
            <a:endParaRPr lang="en-US" dirty="0"/>
          </a:p>
        </p:txBody>
      </p:sp>
      <p:sp>
        <p:nvSpPr>
          <p:cNvPr id="3" name="Rectangle 2"/>
          <p:cNvSpPr/>
          <p:nvPr/>
        </p:nvSpPr>
        <p:spPr>
          <a:xfrm>
            <a:off x="152400" y="1600200"/>
            <a:ext cx="7848600" cy="3416320"/>
          </a:xfrm>
          <a:prstGeom prst="rect">
            <a:avLst/>
          </a:prstGeom>
        </p:spPr>
        <p:txBody>
          <a:bodyPr wrap="square">
            <a:spAutoFit/>
          </a:bodyPr>
          <a:lstStyle/>
          <a:p>
            <a:pPr algn="ctr"/>
            <a:r>
              <a:rPr lang="en-US" dirty="0" smtClean="0"/>
              <a:t>IQ Tests</a:t>
            </a:r>
          </a:p>
          <a:p>
            <a:endParaRPr lang="en-US" dirty="0"/>
          </a:p>
          <a:p>
            <a:r>
              <a:rPr lang="en-US" dirty="0" smtClean="0"/>
              <a:t>High-functioning “autistic” </a:t>
            </a:r>
            <a:r>
              <a:rPr lang="en-US" dirty="0"/>
              <a:t>intelligence is </a:t>
            </a:r>
            <a:r>
              <a:rPr lang="en-US" dirty="0" err="1"/>
              <a:t>indispenable</a:t>
            </a:r>
            <a:r>
              <a:rPr lang="en-US" dirty="0"/>
              <a:t> to higher mathematics, computer science and the natural sciences</a:t>
            </a:r>
            <a:r>
              <a:rPr lang="en-US" dirty="0" smtClean="0"/>
              <a:t>.</a:t>
            </a:r>
          </a:p>
          <a:p>
            <a:endParaRPr lang="en-US" dirty="0"/>
          </a:p>
          <a:p>
            <a:r>
              <a:rPr lang="en-US" dirty="0" smtClean="0"/>
              <a:t>High-functioning “autistic” </a:t>
            </a:r>
            <a:r>
              <a:rPr lang="en-US" dirty="0"/>
              <a:t>intelligence is necessary but not sufficient for advanced technology that can cure ageing and disease, systematically phase out the biology of suffering, and take us to the </a:t>
            </a:r>
            <a:r>
              <a:rPr lang="en-US" dirty="0" smtClean="0"/>
              <a:t>stars… and </a:t>
            </a:r>
            <a:r>
              <a:rPr lang="en-US" dirty="0"/>
              <a:t>for programming symbolic AI</a:t>
            </a:r>
            <a:r>
              <a:rPr lang="en-US" dirty="0" smtClean="0"/>
              <a:t>.</a:t>
            </a:r>
          </a:p>
          <a:p>
            <a:endParaRPr lang="en-US" dirty="0"/>
          </a:p>
          <a:p>
            <a:r>
              <a:rPr lang="en-US" dirty="0" smtClean="0"/>
              <a:t>QUESTION</a:t>
            </a:r>
            <a:r>
              <a:rPr lang="en-US" dirty="0"/>
              <a:t>: Which facets </a:t>
            </a:r>
            <a:r>
              <a:rPr lang="en-US" dirty="0" smtClean="0"/>
              <a:t>(1-6) of </a:t>
            </a:r>
            <a:r>
              <a:rPr lang="en-US" dirty="0"/>
              <a:t>Full-spectrum </a:t>
            </a:r>
            <a:r>
              <a:rPr lang="en-US" dirty="0" err="1"/>
              <a:t>Superintelligence</a:t>
            </a:r>
            <a:r>
              <a:rPr lang="en-US" dirty="0"/>
              <a:t> will be promoted by the exponential growth of digital computer processing power?</a:t>
            </a:r>
            <a:endParaRPr lang="en-US" u="sng" dirty="0"/>
          </a:p>
        </p:txBody>
      </p:sp>
    </p:spTree>
    <p:extLst>
      <p:ext uri="{BB962C8B-B14F-4D97-AF65-F5344CB8AC3E}">
        <p14:creationId xmlns:p14="http://schemas.microsoft.com/office/powerpoint/2010/main" val="12881288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Ignoring the Elephant</a:t>
            </a:r>
          </a:p>
        </p:txBody>
      </p:sp>
      <p:sp>
        <p:nvSpPr>
          <p:cNvPr id="10" name="Footer Placeholder 5"/>
          <p:cNvSpPr>
            <a:spLocks noGrp="1"/>
          </p:cNvSpPr>
          <p:nvPr>
            <p:ph type="ftr" sz="quarter" idx="11"/>
          </p:nvPr>
        </p:nvSpPr>
        <p:spPr>
          <a:xfrm>
            <a:off x="304800" y="6410848"/>
            <a:ext cx="4038600" cy="365760"/>
          </a:xfrm>
        </p:spPr>
        <p:txBody>
          <a:bodyPr/>
          <a:lstStyle/>
          <a:p>
            <a:r>
              <a:rPr lang="en-US" dirty="0" smtClean="0"/>
              <a:t>David Pearce - www.biointelligence-explosion.com</a:t>
            </a:r>
            <a:endParaRPr lang="en-US" dirty="0"/>
          </a:p>
        </p:txBody>
      </p:sp>
      <p:sp>
        <p:nvSpPr>
          <p:cNvPr id="3" name="Rectangle 2"/>
          <p:cNvSpPr/>
          <p:nvPr/>
        </p:nvSpPr>
        <p:spPr>
          <a:xfrm>
            <a:off x="1752600" y="1600199"/>
            <a:ext cx="5638800" cy="523220"/>
          </a:xfrm>
          <a:prstGeom prst="rect">
            <a:avLst/>
          </a:prstGeom>
        </p:spPr>
        <p:txBody>
          <a:bodyPr wrap="square">
            <a:spAutoFit/>
          </a:bodyPr>
          <a:lstStyle/>
          <a:p>
            <a:pPr algn="ctr"/>
            <a:r>
              <a:rPr lang="en-US" sz="2800" dirty="0"/>
              <a:t>Consciousness</a:t>
            </a:r>
            <a:r>
              <a:rPr lang="en-US" sz="2800" dirty="0" smtClean="0"/>
              <a:t>!</a:t>
            </a:r>
          </a:p>
        </p:txBody>
      </p:sp>
      <p:pic>
        <p:nvPicPr>
          <p:cNvPr id="11266" name="Picture 2" descr="C:\Users\James\Downloads\temp\elephant-in-roo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2284630"/>
            <a:ext cx="6067926" cy="401204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2505670"/>
            <a:ext cx="2362200" cy="2585323"/>
          </a:xfrm>
          <a:prstGeom prst="rect">
            <a:avLst/>
          </a:prstGeom>
        </p:spPr>
        <p:txBody>
          <a:bodyPr wrap="square">
            <a:spAutoFit/>
          </a:bodyPr>
          <a:lstStyle/>
          <a:p>
            <a:pPr marL="285750" indent="-285750">
              <a:buFont typeface="Arial" pitchFamily="34" charset="0"/>
              <a:buChar char="•"/>
            </a:pPr>
            <a:r>
              <a:rPr lang="en-US" dirty="0"/>
              <a:t>Why aren't we zombies?</a:t>
            </a:r>
            <a:endParaRPr lang="en-US" u="sng" dirty="0"/>
          </a:p>
          <a:p>
            <a:pPr marL="285750" indent="-285750">
              <a:buFont typeface="Arial" pitchFamily="34" charset="0"/>
              <a:buChar char="•"/>
            </a:pPr>
            <a:r>
              <a:rPr lang="en-US" dirty="0" smtClean="0"/>
              <a:t>What </a:t>
            </a:r>
            <a:r>
              <a:rPr lang="en-US" dirty="0"/>
              <a:t>does consciousness do</a:t>
            </a:r>
            <a:r>
              <a:rPr lang="en-US" dirty="0" smtClean="0"/>
              <a:t>?</a:t>
            </a:r>
          </a:p>
          <a:p>
            <a:pPr marL="285750" indent="-285750">
              <a:buFont typeface="Arial" pitchFamily="34" charset="0"/>
              <a:buChar char="•"/>
            </a:pPr>
            <a:r>
              <a:rPr lang="en-US" dirty="0" smtClean="0"/>
              <a:t>Why </a:t>
            </a:r>
            <a:r>
              <a:rPr lang="en-US" dirty="0"/>
              <a:t>do organic robots have the causal/functional capacity to talk about sentience?</a:t>
            </a:r>
          </a:p>
        </p:txBody>
      </p:sp>
    </p:spTree>
    <p:extLst>
      <p:ext uri="{BB962C8B-B14F-4D97-AF65-F5344CB8AC3E}">
        <p14:creationId xmlns:p14="http://schemas.microsoft.com/office/powerpoint/2010/main" val="17003558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fontScale="90000"/>
          </a:bodyPr>
          <a:lstStyle/>
          <a:p>
            <a:r>
              <a:rPr lang="en-US" dirty="0"/>
              <a:t>Case Study: Visual </a:t>
            </a:r>
            <a:r>
              <a:rPr lang="en-US" dirty="0" smtClean="0"/>
              <a:t>Intelligence</a:t>
            </a:r>
            <a:br>
              <a:rPr lang="en-US" dirty="0" smtClean="0"/>
            </a:br>
            <a:r>
              <a:rPr lang="en-US" dirty="0" err="1" smtClean="0"/>
              <a:t>vs</a:t>
            </a:r>
            <a:r>
              <a:rPr lang="en-US" dirty="0" smtClean="0"/>
              <a:t> </a:t>
            </a:r>
            <a:r>
              <a:rPr lang="en-US" dirty="0" err="1"/>
              <a:t>Echolocatory</a:t>
            </a:r>
            <a:r>
              <a:rPr lang="en-US" dirty="0"/>
              <a:t> Intelligence</a:t>
            </a:r>
          </a:p>
        </p:txBody>
      </p:sp>
      <p:sp>
        <p:nvSpPr>
          <p:cNvPr id="10" name="Footer Placeholder 5"/>
          <p:cNvSpPr>
            <a:spLocks noGrp="1"/>
          </p:cNvSpPr>
          <p:nvPr>
            <p:ph type="ftr" sz="quarter" idx="11"/>
          </p:nvPr>
        </p:nvSpPr>
        <p:spPr>
          <a:xfrm>
            <a:off x="304800" y="6410848"/>
            <a:ext cx="4038600" cy="365760"/>
          </a:xfrm>
        </p:spPr>
        <p:txBody>
          <a:bodyPr/>
          <a:lstStyle/>
          <a:p>
            <a:r>
              <a:rPr lang="en-US" dirty="0" smtClean="0"/>
              <a:t>David Pearce - www.biointelligence-explosion.com</a:t>
            </a:r>
            <a:endParaRPr lang="en-US" dirty="0"/>
          </a:p>
        </p:txBody>
      </p:sp>
      <p:sp>
        <p:nvSpPr>
          <p:cNvPr id="3" name="Rectangle 2"/>
          <p:cNvSpPr/>
          <p:nvPr/>
        </p:nvSpPr>
        <p:spPr>
          <a:xfrm>
            <a:off x="381000" y="1590674"/>
            <a:ext cx="8077200" cy="2031325"/>
          </a:xfrm>
          <a:prstGeom prst="rect">
            <a:avLst/>
          </a:prstGeom>
        </p:spPr>
        <p:txBody>
          <a:bodyPr wrap="square">
            <a:spAutoFit/>
          </a:bodyPr>
          <a:lstStyle/>
          <a:p>
            <a:r>
              <a:rPr lang="en-US" dirty="0"/>
              <a:t>What Is It Like To Be A Super-Intelligent Bat</a:t>
            </a:r>
            <a:r>
              <a:rPr lang="en-US" dirty="0" smtClean="0"/>
              <a:t>?</a:t>
            </a:r>
          </a:p>
          <a:p>
            <a:endParaRPr lang="en-US" u="sng" dirty="0"/>
          </a:p>
          <a:p>
            <a:r>
              <a:rPr lang="en-US" dirty="0"/>
              <a:t>To understand the world - both its formal/mathematical and its subjective properties - sentient organic life must bootstrap our way to Full-Spectrum </a:t>
            </a:r>
            <a:r>
              <a:rPr lang="en-US" dirty="0" err="1"/>
              <a:t>Superintelligence</a:t>
            </a:r>
            <a:r>
              <a:rPr lang="en-US" dirty="0"/>
              <a:t>. We need to find ways to navigate all possible state-spaces of qualia and map them - initially via the neural correlates of consciousness - onto the formalism of mathematical physics.</a:t>
            </a:r>
          </a:p>
        </p:txBody>
      </p:sp>
      <p:sp>
        <p:nvSpPr>
          <p:cNvPr id="4" name="Rectangle 3"/>
          <p:cNvSpPr/>
          <p:nvPr/>
        </p:nvSpPr>
        <p:spPr>
          <a:xfrm>
            <a:off x="381000" y="4190999"/>
            <a:ext cx="3657600" cy="646331"/>
          </a:xfrm>
          <a:prstGeom prst="rect">
            <a:avLst/>
          </a:prstGeom>
        </p:spPr>
        <p:txBody>
          <a:bodyPr wrap="square">
            <a:spAutoFit/>
          </a:bodyPr>
          <a:lstStyle/>
          <a:p>
            <a:r>
              <a:rPr lang="en-US" dirty="0"/>
              <a:t>What methodology can we use to investigate first-person states?</a:t>
            </a:r>
          </a:p>
        </p:txBody>
      </p:sp>
      <p:pic>
        <p:nvPicPr>
          <p:cNvPr id="2050" name="Picture 2" descr="E:\funfunfun\david011.gif"/>
          <p:cNvPicPr>
            <a:picLocks noChangeAspect="1" noChangeArrowheads="1"/>
          </p:cNvPicPr>
          <p:nvPr/>
        </p:nvPicPr>
        <p:blipFill>
          <a:blip r:embed="rId2" cstate="print"/>
          <a:srcRect/>
          <a:stretch>
            <a:fillRect/>
          </a:stretch>
        </p:blipFill>
        <p:spPr bwMode="auto">
          <a:xfrm>
            <a:off x="3810000" y="3048000"/>
            <a:ext cx="4972050" cy="3260684"/>
          </a:xfrm>
          <a:prstGeom prst="rect">
            <a:avLst/>
          </a:prstGeom>
          <a:noFill/>
        </p:spPr>
      </p:pic>
    </p:spTree>
    <p:extLst>
      <p:ext uri="{BB962C8B-B14F-4D97-AF65-F5344CB8AC3E}">
        <p14:creationId xmlns:p14="http://schemas.microsoft.com/office/powerpoint/2010/main" val="10760654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304800" y="6410848"/>
            <a:ext cx="4038600" cy="365760"/>
          </a:xfrm>
        </p:spPr>
        <p:txBody>
          <a:bodyPr/>
          <a:lstStyle/>
          <a:p>
            <a:r>
              <a:rPr lang="en-US" dirty="0" smtClean="0"/>
              <a:t>David Pearce - www.biointelligence-explosion.com</a:t>
            </a:r>
            <a:endParaRPr lang="en-US" dirty="0"/>
          </a:p>
        </p:txBody>
      </p:sp>
      <p:sp>
        <p:nvSpPr>
          <p:cNvPr id="10" name="Title 1"/>
          <p:cNvSpPr txBox="1">
            <a:spLocks/>
          </p:cNvSpPr>
          <p:nvPr/>
        </p:nvSpPr>
        <p:spPr>
          <a:xfrm>
            <a:off x="304800" y="381000"/>
            <a:ext cx="8534400" cy="758952"/>
          </a:xfrm>
          <a:prstGeom prst="rect">
            <a:avLst/>
          </a:prstGeom>
        </p:spPr>
        <p:txBody>
          <a:bodyPr vert="horz" anchor="b">
            <a:normAutofit/>
          </a:bodyPr>
          <a:lstStyle>
            <a:lvl1pPr algn="ctr" rtl="0" eaLnBrk="1" latinLnBrk="0" hangingPunct="1">
              <a:spcBef>
                <a:spcPct val="0"/>
              </a:spcBef>
              <a:buNone/>
              <a:defRPr kumimoji="0" sz="4200" kern="1200">
                <a:solidFill>
                  <a:schemeClr val="accent1"/>
                </a:solidFill>
                <a:latin typeface="+mj-lt"/>
                <a:ea typeface="+mj-ea"/>
                <a:cs typeface="+mj-cs"/>
              </a:defRPr>
            </a:lvl1pPr>
          </a:lstStyle>
          <a:p>
            <a:r>
              <a:rPr lang="en-US" dirty="0" smtClean="0">
                <a:solidFill>
                  <a:schemeClr val="accent3"/>
                </a:solidFill>
              </a:rPr>
              <a:t>The Great Transition</a:t>
            </a:r>
            <a:endParaRPr lang="en-US" dirty="0">
              <a:solidFill>
                <a:schemeClr val="accent3"/>
              </a:solidFill>
            </a:endParaRPr>
          </a:p>
        </p:txBody>
      </p:sp>
      <p:sp>
        <p:nvSpPr>
          <p:cNvPr id="11" name="Rectangle 10"/>
          <p:cNvSpPr/>
          <p:nvPr/>
        </p:nvSpPr>
        <p:spPr>
          <a:xfrm>
            <a:off x="2209800" y="2667000"/>
            <a:ext cx="4572000" cy="646331"/>
          </a:xfrm>
          <a:prstGeom prst="rect">
            <a:avLst/>
          </a:prstGeom>
        </p:spPr>
        <p:txBody>
          <a:bodyPr>
            <a:spAutoFit/>
          </a:bodyPr>
          <a:lstStyle/>
          <a:p>
            <a:pPr algn="ctr"/>
            <a:r>
              <a:rPr lang="en-US" dirty="0" smtClean="0"/>
              <a:t>The Pleasure Principle</a:t>
            </a:r>
          </a:p>
          <a:p>
            <a:pPr algn="ctr"/>
            <a:r>
              <a:rPr lang="en-US" dirty="0" smtClean="0"/>
              <a:t>Is it (super)smart to be (super)happy?</a:t>
            </a:r>
            <a:endParaRPr lang="en-US" dirty="0"/>
          </a:p>
        </p:txBody>
      </p:sp>
      <p:pic>
        <p:nvPicPr>
          <p:cNvPr id="12292" name="Picture 4" descr="C:\Users\James\Downloads\temp\stairway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2027" y="3275231"/>
            <a:ext cx="4003548" cy="296356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219200" y="1139952"/>
            <a:ext cx="7010400" cy="1077218"/>
          </a:xfrm>
          <a:prstGeom prst="rect">
            <a:avLst/>
          </a:prstGeom>
          <a:noFill/>
        </p:spPr>
        <p:txBody>
          <a:bodyPr wrap="square" rtlCol="0">
            <a:spAutoFit/>
          </a:bodyPr>
          <a:lstStyle/>
          <a:p>
            <a:pPr algn="ctr"/>
            <a:r>
              <a:rPr lang="en-US" sz="1600" b="1" i="1" dirty="0">
                <a:solidFill>
                  <a:schemeClr val="accent3"/>
                </a:solidFill>
              </a:rPr>
              <a:t>“The mind is its own place and in itself, can make a Heaven of Hell, a Hell of Heaven.”</a:t>
            </a:r>
            <a:endParaRPr lang="en-US" sz="1600" b="1" i="1" dirty="0" smtClean="0">
              <a:solidFill>
                <a:schemeClr val="accent3"/>
              </a:solidFill>
            </a:endParaRPr>
          </a:p>
          <a:p>
            <a:pPr algn="ctr"/>
            <a:endParaRPr lang="en-US" sz="1600" b="1" i="1" dirty="0" smtClean="0">
              <a:solidFill>
                <a:schemeClr val="accent3"/>
              </a:solidFill>
            </a:endParaRPr>
          </a:p>
          <a:p>
            <a:pPr algn="ctr"/>
            <a:r>
              <a:rPr lang="en-US" sz="1600" dirty="0" smtClean="0">
                <a:solidFill>
                  <a:schemeClr val="accent3"/>
                </a:solidFill>
              </a:rPr>
              <a:t>-John Milton</a:t>
            </a:r>
            <a:endParaRPr lang="en-US" sz="1600" dirty="0">
              <a:solidFill>
                <a:schemeClr val="accent3"/>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47750" y="3733800"/>
            <a:ext cx="7239000" cy="1447800"/>
          </a:xfrm>
        </p:spPr>
        <p:txBody>
          <a:bodyPr>
            <a:noAutofit/>
          </a:bodyPr>
          <a:lstStyle/>
          <a:p>
            <a:r>
              <a:rPr lang="en-US" sz="1200" i="1" cap="none" spc="0" dirty="0" smtClean="0">
                <a:solidFill>
                  <a:schemeClr val="tx1"/>
                </a:solidFill>
              </a:rPr>
              <a:t>“Homo </a:t>
            </a:r>
            <a:r>
              <a:rPr lang="en-US" sz="1200" i="1" cap="none" spc="0" dirty="0">
                <a:solidFill>
                  <a:schemeClr val="tx1"/>
                </a:solidFill>
              </a:rPr>
              <a:t>sapiens, the first truly free species, is about to decommission natural selection, the force that made us.... Soon we must look deep within ourselves and decide what we wish to become</a:t>
            </a:r>
            <a:r>
              <a:rPr lang="en-US" sz="1200" i="1" cap="none" spc="0" dirty="0" smtClean="0">
                <a:solidFill>
                  <a:schemeClr val="tx1"/>
                </a:solidFill>
              </a:rPr>
              <a:t>.”</a:t>
            </a:r>
          </a:p>
          <a:p>
            <a:r>
              <a:rPr lang="en-US" sz="1200" b="0" cap="none" spc="0" dirty="0">
                <a:solidFill>
                  <a:schemeClr val="tx1"/>
                </a:solidFill>
              </a:rPr>
              <a:t>-Edward O. Wilson </a:t>
            </a:r>
            <a:endParaRPr lang="en-US" sz="1200" b="0" cap="none" spc="0" dirty="0" smtClean="0">
              <a:solidFill>
                <a:schemeClr val="tx1"/>
              </a:solidFill>
            </a:endParaRPr>
          </a:p>
          <a:p>
            <a:r>
              <a:rPr lang="en-US" sz="1200" b="0" cap="none" spc="0" dirty="0">
                <a:solidFill>
                  <a:schemeClr val="tx1"/>
                </a:solidFill>
              </a:rPr>
              <a:t>Consilience, The Unity of Knowledge (1999)</a:t>
            </a:r>
            <a:endParaRPr lang="en-US" sz="1200" b="0" cap="none" spc="0" dirty="0" smtClean="0">
              <a:solidFill>
                <a:schemeClr val="tx1"/>
              </a:solidFill>
            </a:endParaRPr>
          </a:p>
        </p:txBody>
      </p:sp>
      <p:sp>
        <p:nvSpPr>
          <p:cNvPr id="2" name="Title 1"/>
          <p:cNvSpPr>
            <a:spLocks noGrp="1"/>
          </p:cNvSpPr>
          <p:nvPr>
            <p:ph type="ctrTitle"/>
          </p:nvPr>
        </p:nvSpPr>
        <p:spPr>
          <a:xfrm>
            <a:off x="685800" y="762000"/>
            <a:ext cx="7772400" cy="1371600"/>
          </a:xfrm>
        </p:spPr>
        <p:txBody>
          <a:bodyPr>
            <a:normAutofit fontScale="90000"/>
          </a:bodyPr>
          <a:lstStyle/>
          <a:p>
            <a:r>
              <a:rPr lang="en-US" cap="small" dirty="0"/>
              <a:t>The </a:t>
            </a:r>
            <a:r>
              <a:rPr lang="en-US" cap="small" dirty="0" err="1"/>
              <a:t>Biointelligence</a:t>
            </a:r>
            <a:r>
              <a:rPr lang="en-US" cap="small" dirty="0"/>
              <a:t> Explosion</a:t>
            </a:r>
            <a:r>
              <a:rPr lang="en-US" cap="small" dirty="0" smtClean="0"/>
              <a:t/>
            </a:r>
            <a:br>
              <a:rPr lang="en-US" cap="small" dirty="0" smtClean="0"/>
            </a:br>
            <a:r>
              <a:rPr lang="en-US" cap="small" dirty="0" smtClean="0">
                <a:solidFill>
                  <a:schemeClr val="tx1"/>
                </a:solidFill>
              </a:rPr>
              <a:t>David Pearce</a:t>
            </a:r>
            <a:endParaRPr lang="en-US" cap="small" dirty="0">
              <a:solidFill>
                <a:schemeClr val="tx1"/>
              </a:solidFill>
            </a:endParaRPr>
          </a:p>
        </p:txBody>
      </p:sp>
      <p:sp>
        <p:nvSpPr>
          <p:cNvPr id="4" name="TextBox 3"/>
          <p:cNvSpPr txBox="1"/>
          <p:nvPr/>
        </p:nvSpPr>
        <p:spPr>
          <a:xfrm>
            <a:off x="1276350" y="5181600"/>
            <a:ext cx="7010400" cy="830997"/>
          </a:xfrm>
          <a:prstGeom prst="rect">
            <a:avLst/>
          </a:prstGeom>
          <a:noFill/>
        </p:spPr>
        <p:txBody>
          <a:bodyPr wrap="square" rtlCol="0">
            <a:spAutoFit/>
          </a:bodyPr>
          <a:lstStyle/>
          <a:p>
            <a:pPr algn="ctr"/>
            <a:r>
              <a:rPr lang="en-US" sz="1200" b="1" i="1" dirty="0"/>
              <a:t>“I predict that the domestication of biotechnology will dominate our lives during the next fifty years at least as much as the domestication of computers has dominated our lives during the previous fifty years</a:t>
            </a:r>
            <a:r>
              <a:rPr lang="en-US" sz="1200" b="1" i="1" dirty="0" smtClean="0"/>
              <a:t>.”</a:t>
            </a:r>
          </a:p>
          <a:p>
            <a:pPr algn="ctr"/>
            <a:r>
              <a:rPr lang="en-US" sz="1200" dirty="0"/>
              <a:t>-Freeman </a:t>
            </a:r>
            <a:r>
              <a:rPr lang="en-US" sz="1200" dirty="0" smtClean="0"/>
              <a:t>Dyson</a:t>
            </a:r>
          </a:p>
        </p:txBody>
      </p:sp>
      <p:sp>
        <p:nvSpPr>
          <p:cNvPr id="7" name="Subtitle 2"/>
          <p:cNvSpPr txBox="1">
            <a:spLocks/>
          </p:cNvSpPr>
          <p:nvPr/>
        </p:nvSpPr>
        <p:spPr>
          <a:xfrm>
            <a:off x="1028700" y="2743200"/>
            <a:ext cx="7239000" cy="762000"/>
          </a:xfrm>
          <a:prstGeom prst="rect">
            <a:avLst/>
          </a:prstGeom>
        </p:spPr>
        <p:txBody>
          <a:bodyPr vert="horz">
            <a:normAutofit fontScale="92500" lnSpcReduction="20000"/>
          </a:bodyPr>
          <a:lstStyle>
            <a:lvl1pPr marL="0" indent="0" algn="ctr" rtl="0" eaLnBrk="1" latinLnBrk="0" hangingPunct="1">
              <a:spcBef>
                <a:spcPct val="20000"/>
              </a:spcBef>
              <a:buClr>
                <a:schemeClr val="accent1"/>
              </a:buClr>
              <a:buSzPct val="85000"/>
              <a:buFont typeface="Wingdings 2"/>
              <a:buNone/>
              <a:defRPr kumimoji="0" sz="1600" b="1" kern="1200" cap="all" spc="250" baseline="0">
                <a:solidFill>
                  <a:schemeClr val="tx2"/>
                </a:solidFill>
                <a:latin typeface="+mn-lt"/>
                <a:ea typeface="+mn-ea"/>
                <a:cs typeface="+mn-cs"/>
              </a:defRPr>
            </a:lvl1pPr>
            <a:lvl2pPr marL="457200" indent="0" algn="ctr" rtl="0" eaLnBrk="1" latinLnBrk="0" hangingPunct="1">
              <a:spcBef>
                <a:spcPct val="20000"/>
              </a:spcBef>
              <a:buClr>
                <a:schemeClr val="accent2"/>
              </a:buClr>
              <a:buSzPct val="70000"/>
              <a:buFont typeface="Wingdings"/>
              <a:buNone/>
              <a:defRPr kumimoji="0" sz="2200" kern="1200">
                <a:solidFill>
                  <a:schemeClr val="tx2"/>
                </a:solidFill>
                <a:latin typeface="+mn-lt"/>
                <a:ea typeface="+mn-ea"/>
                <a:cs typeface="+mn-cs"/>
              </a:defRPr>
            </a:lvl2pPr>
            <a:lvl3pPr marL="914400" indent="0" algn="ctr" rtl="0" eaLnBrk="1" latinLnBrk="0" hangingPunct="1">
              <a:spcBef>
                <a:spcPct val="20000"/>
              </a:spcBef>
              <a:buClr>
                <a:schemeClr val="accent3"/>
              </a:buClr>
              <a:buSzPct val="75000"/>
              <a:buFont typeface="Wingdings 2"/>
              <a:buNone/>
              <a:defRPr kumimoji="0" sz="2000" kern="1200">
                <a:solidFill>
                  <a:schemeClr val="tx1"/>
                </a:solidFill>
                <a:latin typeface="+mn-lt"/>
                <a:ea typeface="+mn-ea"/>
                <a:cs typeface="+mn-cs"/>
              </a:defRPr>
            </a:lvl3pPr>
            <a:lvl4pPr marL="1371600" indent="0" algn="ctr" rtl="0" eaLnBrk="1" latinLnBrk="0" hangingPunct="1">
              <a:spcBef>
                <a:spcPct val="20000"/>
              </a:spcBef>
              <a:buClr>
                <a:schemeClr val="accent4"/>
              </a:buClr>
              <a:buSzPct val="70000"/>
              <a:buFont typeface="Wingdings"/>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5"/>
              </a:buClr>
              <a:buFontTx/>
              <a:buNone/>
              <a:defRPr kumimoji="0" sz="1800" kern="1200">
                <a:solidFill>
                  <a:schemeClr val="tx1"/>
                </a:solidFill>
                <a:latin typeface="+mn-lt"/>
                <a:ea typeface="+mn-ea"/>
                <a:cs typeface="+mn-cs"/>
              </a:defRPr>
            </a:lvl5pPr>
            <a:lvl6pPr marL="2286000" indent="0" algn="ctr" rtl="0" eaLnBrk="1" latinLnBrk="0" hangingPunct="1">
              <a:spcBef>
                <a:spcPct val="20000"/>
              </a:spcBef>
              <a:buClr>
                <a:schemeClr val="accent6"/>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1">
                  <a:shade val="75000"/>
                </a:schemeClr>
              </a:buClr>
              <a:buSzPct val="90000"/>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accent4">
                  <a:shade val="75000"/>
                </a:schemeClr>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2">
                  <a:shade val="75000"/>
                </a:schemeClr>
              </a:buClr>
              <a:buSzPct val="90000"/>
              <a:buNone/>
              <a:defRPr kumimoji="0" sz="1400" kern="1200" cap="all" baseline="0">
                <a:solidFill>
                  <a:schemeClr val="tx1"/>
                </a:solidFill>
                <a:latin typeface="+mn-lt"/>
                <a:ea typeface="+mn-ea"/>
                <a:cs typeface="+mn-cs"/>
              </a:defRPr>
            </a:lvl9pPr>
          </a:lstStyle>
          <a:p>
            <a:r>
              <a:rPr lang="en-US" sz="1800" b="0" spc="0" dirty="0">
                <a:solidFill>
                  <a:schemeClr val="tx1"/>
                </a:solidFill>
              </a:rPr>
              <a:t>How recursively self-improving organic robots will modify their own source code and bootstrap our way to </a:t>
            </a:r>
            <a:r>
              <a:rPr lang="en-US" sz="1800" b="0" spc="0" dirty="0" err="1">
                <a:solidFill>
                  <a:schemeClr val="tx1"/>
                </a:solidFill>
              </a:rPr>
              <a:t>superintelligence</a:t>
            </a:r>
            <a:endParaRPr lang="en-US" sz="1800" b="0" spc="0" dirty="0" smtClean="0">
              <a:solidFill>
                <a:schemeClr val="tx1"/>
              </a:solidFill>
            </a:endParaRPr>
          </a:p>
        </p:txBody>
      </p:sp>
      <p:sp>
        <p:nvSpPr>
          <p:cNvPr id="8" name="Footer Placeholder 5"/>
          <p:cNvSpPr>
            <a:spLocks noGrp="1"/>
          </p:cNvSpPr>
          <p:nvPr>
            <p:ph type="ftr" sz="quarter" idx="11"/>
          </p:nvPr>
        </p:nvSpPr>
        <p:spPr>
          <a:xfrm>
            <a:off x="304800" y="6410848"/>
            <a:ext cx="4038600" cy="365760"/>
          </a:xfrm>
        </p:spPr>
        <p:txBody>
          <a:bodyPr/>
          <a:lstStyle/>
          <a:p>
            <a:r>
              <a:rPr lang="en-US" dirty="0" smtClean="0"/>
              <a:t>David Pearce - www.biointelligence-explosion.com</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304800" y="6410848"/>
            <a:ext cx="4038600" cy="365760"/>
          </a:xfrm>
        </p:spPr>
        <p:txBody>
          <a:bodyPr/>
          <a:lstStyle/>
          <a:p>
            <a:r>
              <a:rPr lang="en-US" dirty="0" smtClean="0"/>
              <a:t>David Pearce - www.biointelligence-explosion.com</a:t>
            </a:r>
            <a:endParaRPr lang="en-US" dirty="0"/>
          </a:p>
        </p:txBody>
      </p:sp>
      <p:sp>
        <p:nvSpPr>
          <p:cNvPr id="8" name="TextBox 7"/>
          <p:cNvSpPr txBox="1"/>
          <p:nvPr/>
        </p:nvSpPr>
        <p:spPr>
          <a:xfrm>
            <a:off x="1562100" y="5306735"/>
            <a:ext cx="5867400" cy="523220"/>
          </a:xfrm>
          <a:prstGeom prst="rect">
            <a:avLst/>
          </a:prstGeom>
          <a:noFill/>
        </p:spPr>
        <p:txBody>
          <a:bodyPr wrap="square" rtlCol="0">
            <a:spAutoFit/>
          </a:bodyPr>
          <a:lstStyle/>
          <a:p>
            <a:pPr algn="ctr"/>
            <a:r>
              <a:rPr lang="en-US" sz="2800" cap="small" dirty="0" smtClean="0">
                <a:latin typeface="+mj-lt"/>
              </a:rPr>
              <a:t>BioIntelligence-Explosion.com</a:t>
            </a:r>
            <a:endParaRPr lang="en-US" sz="2800" cap="small" dirty="0">
              <a:latin typeface="+mj-lt"/>
            </a:endParaRPr>
          </a:p>
        </p:txBody>
      </p:sp>
      <p:sp>
        <p:nvSpPr>
          <p:cNvPr id="9" name="Title 1"/>
          <p:cNvSpPr txBox="1">
            <a:spLocks/>
          </p:cNvSpPr>
          <p:nvPr/>
        </p:nvSpPr>
        <p:spPr>
          <a:xfrm>
            <a:off x="762000" y="5486400"/>
            <a:ext cx="7772400" cy="83820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small" spc="0" normalizeH="0" baseline="0" noProof="0" dirty="0" smtClean="0">
                <a:ln>
                  <a:noFill/>
                </a:ln>
                <a:solidFill>
                  <a:schemeClr val="accent1"/>
                </a:solidFill>
                <a:effectLst/>
                <a:uLnTx/>
                <a:uFillTx/>
                <a:latin typeface="+mj-lt"/>
                <a:ea typeface="+mj-ea"/>
                <a:cs typeface="+mj-cs"/>
              </a:rPr>
              <a:t>The End</a:t>
            </a:r>
            <a:endParaRPr kumimoji="0" lang="en-US" sz="2800" b="0" i="0" u="none" strike="noStrike" kern="1200" cap="small" spc="0" normalizeH="0" baseline="0" noProof="0" dirty="0">
              <a:ln>
                <a:noFill/>
              </a:ln>
              <a:solidFill>
                <a:schemeClr val="accent1"/>
              </a:solidFill>
              <a:effectLst/>
              <a:uLnTx/>
              <a:uFillTx/>
              <a:latin typeface="+mj-lt"/>
              <a:ea typeface="+mj-ea"/>
              <a:cs typeface="+mj-cs"/>
            </a:endParaRPr>
          </a:p>
        </p:txBody>
      </p:sp>
      <p:sp>
        <p:nvSpPr>
          <p:cNvPr id="2" name="Rectangle 1"/>
          <p:cNvSpPr/>
          <p:nvPr/>
        </p:nvSpPr>
        <p:spPr>
          <a:xfrm>
            <a:off x="2209800" y="2743200"/>
            <a:ext cx="4572000" cy="1477328"/>
          </a:xfrm>
          <a:prstGeom prst="rect">
            <a:avLst/>
          </a:prstGeom>
        </p:spPr>
        <p:txBody>
          <a:bodyPr>
            <a:spAutoFit/>
          </a:bodyPr>
          <a:lstStyle/>
          <a:p>
            <a:pPr algn="ctr"/>
            <a:endParaRPr lang="en-US" dirty="0" smtClean="0"/>
          </a:p>
          <a:p>
            <a:pPr algn="ctr"/>
            <a:r>
              <a:rPr lang="en-US" dirty="0" err="1" smtClean="0"/>
              <a:t>Superlongevity</a:t>
            </a:r>
            <a:r>
              <a:rPr lang="en-US" dirty="0" smtClean="0"/>
              <a:t>?</a:t>
            </a:r>
          </a:p>
          <a:p>
            <a:pPr algn="ctr"/>
            <a:r>
              <a:rPr lang="en-US" dirty="0" err="1" smtClean="0"/>
              <a:t>Supersentience</a:t>
            </a:r>
            <a:r>
              <a:rPr lang="en-US" dirty="0" smtClean="0"/>
              <a:t>?</a:t>
            </a:r>
          </a:p>
          <a:p>
            <a:pPr algn="ctr"/>
            <a:r>
              <a:rPr lang="en-US" dirty="0" err="1" smtClean="0"/>
              <a:t>Superhappiness</a:t>
            </a:r>
            <a:r>
              <a:rPr lang="en-US" dirty="0" smtClean="0"/>
              <a:t>?</a:t>
            </a:r>
          </a:p>
          <a:p>
            <a:pPr algn="ctr"/>
            <a:r>
              <a:rPr lang="en-US" dirty="0" err="1" smtClean="0"/>
              <a:t>Superintelligence</a:t>
            </a:r>
            <a:r>
              <a:rPr lang="en-US" dirty="0" smtClean="0"/>
              <a:t>?</a:t>
            </a:r>
          </a:p>
        </p:txBody>
      </p:sp>
      <p:sp>
        <p:nvSpPr>
          <p:cNvPr id="10" name="Title 1"/>
          <p:cNvSpPr txBox="1">
            <a:spLocks/>
          </p:cNvSpPr>
          <p:nvPr/>
        </p:nvSpPr>
        <p:spPr>
          <a:xfrm>
            <a:off x="333375" y="609600"/>
            <a:ext cx="8534400" cy="914400"/>
          </a:xfrm>
          <a:prstGeom prst="rect">
            <a:avLst/>
          </a:prstGeom>
        </p:spPr>
        <p:txBody>
          <a:bodyPr vert="horz" anchor="b">
            <a:normAutofit/>
          </a:bodyPr>
          <a:lstStyle>
            <a:lvl1pPr algn="ctr" rtl="0" eaLnBrk="1" latinLnBrk="0" hangingPunct="1">
              <a:spcBef>
                <a:spcPct val="0"/>
              </a:spcBef>
              <a:buNone/>
              <a:defRPr kumimoji="0" sz="4200" kern="1200">
                <a:solidFill>
                  <a:schemeClr val="accent1"/>
                </a:solidFill>
                <a:latin typeface="+mj-lt"/>
                <a:ea typeface="+mj-ea"/>
                <a:cs typeface="+mj-cs"/>
              </a:defRPr>
            </a:lvl1pPr>
          </a:lstStyle>
          <a:p>
            <a:r>
              <a:rPr lang="en-US" dirty="0" smtClean="0">
                <a:solidFill>
                  <a:schemeClr val="accent3"/>
                </a:solidFill>
              </a:rPr>
              <a:t>The Future of Sentience</a:t>
            </a:r>
            <a:endParaRPr lang="en-US" dirty="0">
              <a:solidFill>
                <a:schemeClr val="accent3"/>
              </a:solidFill>
            </a:endParaRPr>
          </a:p>
        </p:txBody>
      </p:sp>
      <p:pic>
        <p:nvPicPr>
          <p:cNvPr id="4098" name="Picture 2" descr="C:\Users\James\Downloads\temp\raykurzwei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7477" y="2719110"/>
            <a:ext cx="2098675" cy="25876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James\Downloads\alexander-shulgi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2714625"/>
            <a:ext cx="1905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7903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cap="small" dirty="0"/>
              <a:t>The Fate of the </a:t>
            </a:r>
            <a:r>
              <a:rPr lang="en-US" sz="2000" cap="small" dirty="0" err="1"/>
              <a:t>Germline</a:t>
            </a:r>
            <a:r>
              <a:rPr lang="en-US" sz="2000" cap="small" dirty="0" smtClean="0"/>
              <a:t/>
            </a:r>
            <a:br>
              <a:rPr lang="en-US" sz="2000" cap="small" dirty="0" smtClean="0"/>
            </a:br>
            <a:r>
              <a:rPr lang="en-US" sz="2000" i="1" dirty="0" smtClean="0"/>
              <a:t>Biological Humanity versus Digital Computers</a:t>
            </a:r>
            <a:endParaRPr lang="en-US" sz="2000" i="1" dirty="0"/>
          </a:p>
        </p:txBody>
      </p:sp>
      <p:sp>
        <p:nvSpPr>
          <p:cNvPr id="3" name="Content Placeholder 2"/>
          <p:cNvSpPr>
            <a:spLocks noGrp="1"/>
          </p:cNvSpPr>
          <p:nvPr>
            <p:ph sz="quarter" idx="1"/>
          </p:nvPr>
        </p:nvSpPr>
        <p:spPr>
          <a:xfrm>
            <a:off x="228600" y="1527048"/>
            <a:ext cx="8686800" cy="987552"/>
          </a:xfrm>
        </p:spPr>
        <p:txBody>
          <a:bodyPr>
            <a:noAutofit/>
          </a:bodyPr>
          <a:lstStyle/>
          <a:p>
            <a:pPr marL="0" indent="0" algn="ctr">
              <a:buNone/>
            </a:pPr>
            <a:r>
              <a:rPr lang="en-US" sz="1800" dirty="0" smtClean="0"/>
              <a:t>Computers </a:t>
            </a:r>
            <a:r>
              <a:rPr lang="en-US" sz="1800" dirty="0"/>
              <a:t>and </a:t>
            </a:r>
            <a:r>
              <a:rPr lang="en-US" sz="1800" dirty="0" smtClean="0"/>
              <a:t>AI</a:t>
            </a:r>
          </a:p>
          <a:p>
            <a:pPr marL="0" indent="0" algn="ctr">
              <a:buNone/>
            </a:pPr>
            <a:r>
              <a:rPr lang="en-US" sz="1800" dirty="0" smtClean="0"/>
              <a:t>Will </a:t>
            </a:r>
            <a:r>
              <a:rPr lang="en-US" sz="1800" dirty="0"/>
              <a:t>biological evolution </a:t>
            </a:r>
            <a:r>
              <a:rPr lang="en-US" sz="1800" dirty="0" smtClean="0"/>
              <a:t>be </a:t>
            </a:r>
            <a:r>
              <a:rPr lang="en-US" sz="1800" dirty="0"/>
              <a:t>replaced by technological evolution?</a:t>
            </a:r>
            <a:endParaRPr lang="en-US" sz="1800" dirty="0" smtClean="0"/>
          </a:p>
        </p:txBody>
      </p:sp>
      <p:pic>
        <p:nvPicPr>
          <p:cNvPr id="1026" name="Picture 2" descr="C:\Users\James\Downloads\temp\exponential-growth.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2421872"/>
            <a:ext cx="3124200" cy="2572330"/>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5"/>
          <p:cNvSpPr>
            <a:spLocks noGrp="1"/>
          </p:cNvSpPr>
          <p:nvPr>
            <p:ph type="ftr" sz="quarter" idx="11"/>
          </p:nvPr>
        </p:nvSpPr>
        <p:spPr>
          <a:xfrm>
            <a:off x="304800" y="6410848"/>
            <a:ext cx="4038600" cy="365760"/>
          </a:xfrm>
        </p:spPr>
        <p:txBody>
          <a:bodyPr/>
          <a:lstStyle/>
          <a:p>
            <a:r>
              <a:rPr lang="en-US" dirty="0" smtClean="0"/>
              <a:t>David Pearce - www.biointelligence-explosion.com</a:t>
            </a:r>
            <a:endParaRPr lang="en-US" dirty="0"/>
          </a:p>
        </p:txBody>
      </p:sp>
      <p:sp>
        <p:nvSpPr>
          <p:cNvPr id="5" name="Rectangle 4"/>
          <p:cNvSpPr/>
          <p:nvPr/>
        </p:nvSpPr>
        <p:spPr>
          <a:xfrm>
            <a:off x="352424" y="4876800"/>
            <a:ext cx="7791450" cy="1323439"/>
          </a:xfrm>
          <a:prstGeom prst="rect">
            <a:avLst/>
          </a:prstGeom>
        </p:spPr>
        <p:txBody>
          <a:bodyPr wrap="square">
            <a:spAutoFit/>
          </a:bodyPr>
          <a:lstStyle/>
          <a:p>
            <a:r>
              <a:rPr lang="en-US" sz="1000" dirty="0" smtClean="0"/>
              <a:t>Ray </a:t>
            </a:r>
            <a:r>
              <a:rPr lang="en-US" sz="1000" dirty="0" err="1"/>
              <a:t>Kurzweil's</a:t>
            </a:r>
            <a:r>
              <a:rPr lang="en-US" sz="1000" dirty="0"/>
              <a:t> </a:t>
            </a:r>
            <a:r>
              <a:rPr lang="en-US" sz="1000" dirty="0" smtClean="0"/>
              <a:t>“</a:t>
            </a:r>
            <a:r>
              <a:rPr lang="en-US" sz="1000" b="1" dirty="0" smtClean="0"/>
              <a:t>Law </a:t>
            </a:r>
            <a:r>
              <a:rPr lang="en-US" sz="1000" b="1" dirty="0"/>
              <a:t>of </a:t>
            </a:r>
            <a:r>
              <a:rPr lang="en-US" sz="1000" b="1" dirty="0" smtClean="0"/>
              <a:t>Accelerating Returns</a:t>
            </a:r>
            <a:r>
              <a:rPr lang="en-US" sz="1000" dirty="0" smtClean="0"/>
              <a:t>”:</a:t>
            </a:r>
            <a:r>
              <a:rPr lang="en-US" sz="1000" dirty="0"/>
              <a:t/>
            </a:r>
            <a:br>
              <a:rPr lang="en-US" sz="1000" dirty="0"/>
            </a:br>
            <a:r>
              <a:rPr lang="en-US" sz="1000" dirty="0"/>
              <a:t>Whereas human genetic evolution is slow, software run on serial, programmable digital computers can be executed ever faster (</a:t>
            </a:r>
            <a:r>
              <a:rPr lang="en-US" sz="1000" i="1" dirty="0"/>
              <a:t>cf</a:t>
            </a:r>
            <a:r>
              <a:rPr lang="en-US" sz="1000" dirty="0"/>
              <a:t>. Moore's law); it's </a:t>
            </a:r>
            <a:r>
              <a:rPr lang="en-US" sz="1000" dirty="0" err="1"/>
              <a:t>copyable</a:t>
            </a:r>
            <a:r>
              <a:rPr lang="en-US" sz="1000" dirty="0"/>
              <a:t> without limit; it runs on multiple substrates; it can be rapidly edited, tested and debugged.</a:t>
            </a:r>
            <a:br>
              <a:rPr lang="en-US" sz="1000" dirty="0"/>
            </a:br>
            <a:r>
              <a:rPr lang="en-US" sz="1000" dirty="0"/>
              <a:t/>
            </a:r>
            <a:br>
              <a:rPr lang="en-US" sz="1000" dirty="0"/>
            </a:br>
            <a:endParaRPr lang="en-US" sz="1000" dirty="0" smtClean="0"/>
          </a:p>
          <a:p>
            <a:pPr>
              <a:buFont typeface="Arial" pitchFamily="34" charset="0"/>
              <a:buChar char="•"/>
            </a:pPr>
            <a:r>
              <a:rPr lang="en-US" sz="1000" dirty="0" smtClean="0"/>
              <a:t>Will </a:t>
            </a:r>
            <a:r>
              <a:rPr lang="en-US" sz="1000" dirty="0"/>
              <a:t>human programmers become redundant as AI run on digital computers undergoes accelerating cycles of </a:t>
            </a:r>
            <a:r>
              <a:rPr lang="en-US" sz="1000" dirty="0" smtClean="0"/>
              <a:t>self-improvement?</a:t>
            </a:r>
            <a:endParaRPr lang="en-US" sz="1000" dirty="0"/>
          </a:p>
          <a:p>
            <a:pPr>
              <a:buFont typeface="Arial" pitchFamily="34" charset="0"/>
              <a:buChar char="•"/>
            </a:pPr>
            <a:r>
              <a:rPr lang="en-US" sz="1000" dirty="0" smtClean="0"/>
              <a:t>Will </a:t>
            </a:r>
            <a:r>
              <a:rPr lang="en-US" sz="1000" dirty="0"/>
              <a:t>AI lead to recursively self-improving, greater-than-human intelligence followed rapidly by artificial </a:t>
            </a:r>
            <a:r>
              <a:rPr lang="en-US" sz="1000" dirty="0" err="1" smtClean="0"/>
              <a:t>superintelligence</a:t>
            </a:r>
            <a:r>
              <a:rPr lang="en-US" sz="1000" dirty="0" smtClean="0"/>
              <a:t>?</a:t>
            </a:r>
          </a:p>
          <a:p>
            <a:pPr>
              <a:buFont typeface="Arial" pitchFamily="34" charset="0"/>
              <a:buChar char="•"/>
            </a:pPr>
            <a:r>
              <a:rPr lang="en-US" sz="1000" dirty="0" smtClean="0"/>
              <a:t>Will </a:t>
            </a:r>
            <a:r>
              <a:rPr lang="en-US" sz="1000" dirty="0"/>
              <a:t>biological evolution be replaced by technological evolution?</a:t>
            </a:r>
          </a:p>
        </p:txBody>
      </p:sp>
      <p:pic>
        <p:nvPicPr>
          <p:cNvPr id="6146" name="Picture 2" descr="E:\funfunfun\human_tortoise.gif"/>
          <p:cNvPicPr>
            <a:picLocks noChangeAspect="1" noChangeArrowheads="1"/>
          </p:cNvPicPr>
          <p:nvPr/>
        </p:nvPicPr>
        <p:blipFill>
          <a:blip r:embed="rId3" cstate="print"/>
          <a:srcRect/>
          <a:stretch>
            <a:fillRect/>
          </a:stretch>
        </p:blipFill>
        <p:spPr bwMode="auto">
          <a:xfrm>
            <a:off x="838200" y="2438400"/>
            <a:ext cx="3416209" cy="2286612"/>
          </a:xfrm>
          <a:prstGeom prst="rect">
            <a:avLst/>
          </a:prstGeom>
          <a:noFill/>
        </p:spPr>
      </p:pic>
    </p:spTree>
    <p:extLst>
      <p:ext uri="{BB962C8B-B14F-4D97-AF65-F5344CB8AC3E}">
        <p14:creationId xmlns:p14="http://schemas.microsoft.com/office/powerpoint/2010/main" val="27918096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cap="small" dirty="0"/>
              <a:t>The Reproductive </a:t>
            </a:r>
            <a:r>
              <a:rPr lang="en-US" sz="2000" cap="small" dirty="0" smtClean="0"/>
              <a:t>Revolution</a:t>
            </a:r>
            <a:br>
              <a:rPr lang="en-US" sz="2000" cap="small" dirty="0" smtClean="0"/>
            </a:br>
            <a:r>
              <a:rPr lang="en-US" sz="2000" i="1" dirty="0" err="1"/>
              <a:t>Preimplantation</a:t>
            </a:r>
            <a:r>
              <a:rPr lang="en-US" sz="2000" i="1" dirty="0"/>
              <a:t> Genetic Diagnosis</a:t>
            </a:r>
          </a:p>
        </p:txBody>
      </p:sp>
      <p:sp>
        <p:nvSpPr>
          <p:cNvPr id="3" name="Content Placeholder 2"/>
          <p:cNvSpPr>
            <a:spLocks noGrp="1"/>
          </p:cNvSpPr>
          <p:nvPr>
            <p:ph sz="quarter" idx="1"/>
          </p:nvPr>
        </p:nvSpPr>
        <p:spPr>
          <a:xfrm>
            <a:off x="228600" y="1447800"/>
            <a:ext cx="6096000" cy="987552"/>
          </a:xfrm>
        </p:spPr>
        <p:txBody>
          <a:bodyPr>
            <a:noAutofit/>
          </a:bodyPr>
          <a:lstStyle/>
          <a:p>
            <a:pPr marL="0" indent="0" algn="ctr">
              <a:buNone/>
            </a:pPr>
            <a:r>
              <a:rPr lang="en-US" sz="1800" b="1" dirty="0" smtClean="0"/>
              <a:t>The Fate of the </a:t>
            </a:r>
            <a:r>
              <a:rPr lang="en-US" sz="1800" b="1" dirty="0" err="1" smtClean="0"/>
              <a:t>Germline</a:t>
            </a:r>
            <a:endParaRPr lang="en-US" sz="1800" b="1" dirty="0" smtClean="0"/>
          </a:p>
          <a:p>
            <a:pPr marL="0" indent="0">
              <a:buNone/>
            </a:pPr>
            <a:endParaRPr lang="en-US" sz="1800" dirty="0"/>
          </a:p>
          <a:p>
            <a:pPr marL="0" indent="0">
              <a:buNone/>
            </a:pPr>
            <a:r>
              <a:rPr lang="en-US" sz="1800" dirty="0" smtClean="0"/>
              <a:t>“Designer Babies”:  </a:t>
            </a:r>
            <a:r>
              <a:rPr lang="en-US" sz="1800" dirty="0"/>
              <a:t>prospective parents will soon </a:t>
            </a:r>
            <a:r>
              <a:rPr lang="en-US" sz="1800" i="1" dirty="0" smtClean="0"/>
              <a:t>pre-select </a:t>
            </a:r>
            <a:r>
              <a:rPr lang="en-US" sz="1800" dirty="0" smtClean="0"/>
              <a:t>alleles </a:t>
            </a:r>
            <a:r>
              <a:rPr lang="en-US" sz="1800" dirty="0"/>
              <a:t>and allelic combinations for a new child in anticipation of their </a:t>
            </a:r>
            <a:r>
              <a:rPr lang="en-US" sz="1800" dirty="0" err="1"/>
              <a:t>behavioural</a:t>
            </a:r>
            <a:r>
              <a:rPr lang="en-US" sz="1800" dirty="0"/>
              <a:t> effects - a novel kind of selection pressure to replace the </a:t>
            </a:r>
            <a:r>
              <a:rPr lang="en-US" sz="1800" dirty="0" smtClean="0"/>
              <a:t>“blind” </a:t>
            </a:r>
            <a:r>
              <a:rPr lang="en-US" sz="1800" dirty="0"/>
              <a:t>genetic roulette of natural selection</a:t>
            </a:r>
            <a:r>
              <a:rPr lang="en-US" sz="1800" dirty="0" smtClean="0"/>
              <a:t>.</a:t>
            </a:r>
          </a:p>
          <a:p>
            <a:pPr marL="0" indent="0">
              <a:buNone/>
            </a:pPr>
            <a:endParaRPr lang="en-US" sz="1800" dirty="0"/>
          </a:p>
          <a:p>
            <a:pPr marL="0" indent="0">
              <a:buNone/>
            </a:pPr>
            <a:r>
              <a:rPr lang="en-US" sz="1800" dirty="0" err="1" smtClean="0"/>
              <a:t>Germline</a:t>
            </a:r>
            <a:r>
              <a:rPr lang="en-US" sz="1800" dirty="0" smtClean="0"/>
              <a:t> </a:t>
            </a:r>
            <a:r>
              <a:rPr lang="en-US" sz="1800" dirty="0"/>
              <a:t>therapy will be followed by cognitive and affective enhancement</a:t>
            </a:r>
            <a:r>
              <a:rPr lang="en-US" sz="1800" dirty="0" smtClean="0"/>
              <a:t>.</a:t>
            </a:r>
          </a:p>
          <a:p>
            <a:pPr marL="0" indent="0">
              <a:buNone/>
            </a:pPr>
            <a:endParaRPr lang="en-US" sz="1800" dirty="0"/>
          </a:p>
          <a:p>
            <a:pPr marL="0" indent="0">
              <a:buNone/>
            </a:pPr>
            <a:r>
              <a:rPr lang="en-US" sz="1800" dirty="0" smtClean="0"/>
              <a:t>BUT</a:t>
            </a:r>
          </a:p>
          <a:p>
            <a:pPr marL="0" indent="0">
              <a:buNone/>
            </a:pPr>
            <a:r>
              <a:rPr lang="en-US" sz="1800" dirty="0" err="1" smtClean="0"/>
              <a:t>Germline</a:t>
            </a:r>
            <a:r>
              <a:rPr lang="en-US" sz="1800" dirty="0" smtClean="0"/>
              <a:t> </a:t>
            </a:r>
            <a:r>
              <a:rPr lang="en-US" sz="1800" dirty="0"/>
              <a:t>engineering will still be a </a:t>
            </a:r>
            <a:r>
              <a:rPr lang="en-US" sz="1800" i="1" dirty="0" smtClean="0"/>
              <a:t>comparatively</a:t>
            </a:r>
            <a:r>
              <a:rPr lang="en-US" sz="1800" dirty="0" smtClean="0"/>
              <a:t> </a:t>
            </a:r>
            <a:r>
              <a:rPr lang="en-US" sz="1800" dirty="0"/>
              <a:t>slow process unfolding over hundreds and thousands of years</a:t>
            </a:r>
            <a:r>
              <a:rPr lang="en-US" sz="1800" dirty="0" smtClean="0"/>
              <a:t>.</a:t>
            </a:r>
          </a:p>
          <a:p>
            <a:pPr marL="0" indent="0">
              <a:buNone/>
            </a:pPr>
            <a:endParaRPr lang="en-US" sz="1800" dirty="0"/>
          </a:p>
          <a:p>
            <a:pPr marL="0" indent="0">
              <a:buNone/>
            </a:pPr>
            <a:r>
              <a:rPr lang="en-US" sz="1400" dirty="0" smtClean="0"/>
              <a:t>www.reproductive-revolution.com</a:t>
            </a:r>
          </a:p>
        </p:txBody>
      </p:sp>
      <p:sp>
        <p:nvSpPr>
          <p:cNvPr id="7" name="Footer Placeholder 5"/>
          <p:cNvSpPr>
            <a:spLocks noGrp="1"/>
          </p:cNvSpPr>
          <p:nvPr>
            <p:ph type="ftr" sz="quarter" idx="11"/>
          </p:nvPr>
        </p:nvSpPr>
        <p:spPr>
          <a:xfrm>
            <a:off x="304800" y="6410848"/>
            <a:ext cx="4038600" cy="365760"/>
          </a:xfrm>
        </p:spPr>
        <p:txBody>
          <a:bodyPr/>
          <a:lstStyle/>
          <a:p>
            <a:r>
              <a:rPr lang="en-US" dirty="0" smtClean="0"/>
              <a:t>David Pearce - www.biointelligence-explosion.com</a:t>
            </a:r>
            <a:endParaRPr lang="en-US" dirty="0"/>
          </a:p>
        </p:txBody>
      </p:sp>
      <p:pic>
        <p:nvPicPr>
          <p:cNvPr id="2050" name="Picture 2" descr="C:\Users\James\Downloads\temp\designer-bab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43649" y="2362200"/>
            <a:ext cx="2447925" cy="162208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James\Downloads\temp\personal-geonom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4714189"/>
            <a:ext cx="2390775" cy="1453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3804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cap="small" dirty="0"/>
              <a:t>Somatic gene enhancement </a:t>
            </a:r>
            <a:r>
              <a:rPr lang="en-US" sz="2000" cap="small" dirty="0" smtClean="0"/>
              <a:t/>
            </a:r>
            <a:br>
              <a:rPr lang="en-US" sz="2000" cap="small" dirty="0" smtClean="0"/>
            </a:br>
            <a:r>
              <a:rPr lang="en-US" sz="2000" i="1" dirty="0" err="1"/>
              <a:t>Biohacking</a:t>
            </a:r>
            <a:r>
              <a:rPr lang="en-US" sz="2000" i="1" dirty="0"/>
              <a:t> Your Personal Genome</a:t>
            </a:r>
          </a:p>
        </p:txBody>
      </p:sp>
      <p:sp>
        <p:nvSpPr>
          <p:cNvPr id="3" name="Content Placeholder 2"/>
          <p:cNvSpPr>
            <a:spLocks noGrp="1"/>
          </p:cNvSpPr>
          <p:nvPr>
            <p:ph sz="quarter" idx="1"/>
          </p:nvPr>
        </p:nvSpPr>
        <p:spPr>
          <a:xfrm>
            <a:off x="228600" y="1447800"/>
            <a:ext cx="8686800" cy="987552"/>
          </a:xfrm>
        </p:spPr>
        <p:txBody>
          <a:bodyPr>
            <a:noAutofit/>
          </a:bodyPr>
          <a:lstStyle/>
          <a:p>
            <a:pPr marL="0" indent="0">
              <a:buNone/>
            </a:pPr>
            <a:r>
              <a:rPr lang="en-US" sz="1800" b="1" dirty="0" err="1" smtClean="0"/>
              <a:t>Biohacking</a:t>
            </a:r>
            <a:r>
              <a:rPr lang="en-US" sz="1800" b="1" dirty="0" smtClean="0"/>
              <a:t>: </a:t>
            </a:r>
            <a:r>
              <a:rPr lang="en-US" sz="1800" dirty="0" smtClean="0"/>
              <a:t>Starting </a:t>
            </a:r>
            <a:r>
              <a:rPr lang="en-US" sz="1800" dirty="0"/>
              <a:t>with individual genes, then clusters of genes, and eventually hundreds of genes and alternative splice variants, a host of recursively self-improving organic robots </a:t>
            </a:r>
            <a:r>
              <a:rPr lang="en-US" sz="1800" dirty="0" smtClean="0"/>
              <a:t>(“</a:t>
            </a:r>
            <a:r>
              <a:rPr lang="en-US" sz="1800" dirty="0" err="1" smtClean="0"/>
              <a:t>biohackers</a:t>
            </a:r>
            <a:r>
              <a:rPr lang="en-US" sz="1800" dirty="0" smtClean="0"/>
              <a:t>”) </a:t>
            </a:r>
            <a:r>
              <a:rPr lang="en-US" sz="1800" dirty="0"/>
              <a:t>are destined to modify their own source code and modes of sentience: their senses, their perceptual apparatus, their moods, their motivation, their world-simulations, their cognitive apparatus and their default state of </a:t>
            </a:r>
            <a:r>
              <a:rPr lang="en-US" sz="1800" dirty="0" smtClean="0"/>
              <a:t>consciousness</a:t>
            </a:r>
          </a:p>
          <a:p>
            <a:pPr marL="0" indent="0">
              <a:buNone/>
            </a:pPr>
            <a:endParaRPr lang="en-US" sz="1800" dirty="0" smtClean="0"/>
          </a:p>
          <a:p>
            <a:pPr marL="0" indent="0">
              <a:buNone/>
            </a:pPr>
            <a:r>
              <a:rPr lang="en-US" sz="1800" b="1" dirty="0" smtClean="0"/>
              <a:t>Friendly Software: </a:t>
            </a:r>
            <a:r>
              <a:rPr lang="en-US" sz="1800" dirty="0" smtClean="0"/>
              <a:t>For </a:t>
            </a:r>
            <a:r>
              <a:rPr lang="en-US" sz="1800" dirty="0"/>
              <a:t>the open-source genetic revolution will be propelled by powerful suites of </a:t>
            </a:r>
            <a:r>
              <a:rPr lang="en-US" sz="1800" dirty="0" smtClean="0"/>
              <a:t>high-level </a:t>
            </a:r>
            <a:r>
              <a:rPr lang="en-US" sz="1800" dirty="0"/>
              <a:t>gene editing tools, insertion vector applications, </a:t>
            </a:r>
            <a:r>
              <a:rPr lang="en-US" sz="1800" dirty="0" err="1"/>
              <a:t>nonviral</a:t>
            </a:r>
            <a:r>
              <a:rPr lang="en-US" sz="1800" dirty="0"/>
              <a:t> gene-editing kits, and user-friendly interfaces. Clever computer </a:t>
            </a:r>
            <a:r>
              <a:rPr lang="en-US" sz="1800" dirty="0" err="1"/>
              <a:t>modelling</a:t>
            </a:r>
            <a:r>
              <a:rPr lang="en-US" sz="1800" dirty="0"/>
              <a:t> and "narrow" AI can assist the </a:t>
            </a:r>
            <a:r>
              <a:rPr lang="en-US" sz="1800" dirty="0" err="1"/>
              <a:t>biohacker</a:t>
            </a:r>
            <a:r>
              <a:rPr lang="en-US" sz="1800" dirty="0"/>
              <a:t>. Later this century, your smarter counterpart will be able to monitor and edit every gene, repressor, promoter and splice variant in every part of your genome, each layer of epigenetic regulation of your gene transcription machinery.  </a:t>
            </a:r>
            <a:endParaRPr lang="en-US" sz="1800" dirty="0" smtClean="0"/>
          </a:p>
          <a:p>
            <a:pPr marL="0" indent="0">
              <a:buNone/>
            </a:pPr>
            <a:endParaRPr lang="en-US" sz="1800" b="1" dirty="0" smtClean="0"/>
          </a:p>
          <a:p>
            <a:pPr marL="0" indent="0">
              <a:buNone/>
            </a:pPr>
            <a:r>
              <a:rPr lang="en-US" sz="1800" b="1" dirty="0" smtClean="0"/>
              <a:t>Symbiosis: </a:t>
            </a:r>
            <a:r>
              <a:rPr lang="en-US" sz="1800" dirty="0" smtClean="0"/>
              <a:t>(trans)humans </a:t>
            </a:r>
            <a:r>
              <a:rPr lang="en-US" sz="1800" dirty="0"/>
              <a:t>will exploit "narrow" or "weak" AI to enhance our own code in a positive feedback loop of mutual enhancement</a:t>
            </a:r>
            <a:endParaRPr lang="en-US" sz="1800" dirty="0" smtClean="0"/>
          </a:p>
        </p:txBody>
      </p:sp>
      <p:sp>
        <p:nvSpPr>
          <p:cNvPr id="7" name="Footer Placeholder 5"/>
          <p:cNvSpPr>
            <a:spLocks noGrp="1"/>
          </p:cNvSpPr>
          <p:nvPr>
            <p:ph type="ftr" sz="quarter" idx="11"/>
          </p:nvPr>
        </p:nvSpPr>
        <p:spPr>
          <a:xfrm>
            <a:off x="304800" y="6410848"/>
            <a:ext cx="4038600" cy="365760"/>
          </a:xfrm>
        </p:spPr>
        <p:txBody>
          <a:bodyPr/>
          <a:lstStyle/>
          <a:p>
            <a:r>
              <a:rPr lang="en-US" dirty="0" smtClean="0"/>
              <a:t>David Pearce - www.biointelligence-explosion.com</a:t>
            </a:r>
            <a:endParaRPr lang="en-US" dirty="0"/>
          </a:p>
        </p:txBody>
      </p:sp>
    </p:spTree>
    <p:extLst>
      <p:ext uri="{BB962C8B-B14F-4D97-AF65-F5344CB8AC3E}">
        <p14:creationId xmlns:p14="http://schemas.microsoft.com/office/powerpoint/2010/main" val="29616191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RISKS</a:t>
            </a:r>
            <a:endParaRPr lang="en-US" dirty="0"/>
          </a:p>
        </p:txBody>
      </p:sp>
      <p:sp>
        <p:nvSpPr>
          <p:cNvPr id="4" name="Content Placeholder 3"/>
          <p:cNvSpPr>
            <a:spLocks noGrp="1"/>
          </p:cNvSpPr>
          <p:nvPr>
            <p:ph sz="quarter" idx="1"/>
          </p:nvPr>
        </p:nvSpPr>
        <p:spPr>
          <a:xfrm>
            <a:off x="304800" y="4114800"/>
            <a:ext cx="2752725" cy="758952"/>
          </a:xfrm>
        </p:spPr>
        <p:txBody>
          <a:bodyPr>
            <a:normAutofit/>
          </a:bodyPr>
          <a:lstStyle/>
          <a:p>
            <a:pPr marL="0" indent="0" algn="ctr">
              <a:buNone/>
            </a:pPr>
            <a:r>
              <a:rPr lang="en-US" sz="1100" dirty="0"/>
              <a:t>Can We Build Friendly Biological </a:t>
            </a:r>
            <a:r>
              <a:rPr lang="en-US" sz="1100" dirty="0" err="1" smtClean="0"/>
              <a:t>SuperIntelligence</a:t>
            </a:r>
            <a:r>
              <a:rPr lang="en-US" sz="1100" dirty="0"/>
              <a:t>?</a:t>
            </a:r>
          </a:p>
        </p:txBody>
      </p:sp>
      <p:pic>
        <p:nvPicPr>
          <p:cNvPr id="2050" name="Picture 2" descr="C:\Users\James\Downloads\temp\doctor-stangelove.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0236" y="4343400"/>
            <a:ext cx="2941519" cy="19812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p:cNvSpPr txBox="1">
            <a:spLocks/>
          </p:cNvSpPr>
          <p:nvPr/>
        </p:nvSpPr>
        <p:spPr>
          <a:xfrm>
            <a:off x="304800" y="4630013"/>
            <a:ext cx="2412778" cy="1295400"/>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sz="1200" dirty="0" smtClean="0"/>
              <a:t>MDMA analogues?</a:t>
            </a:r>
          </a:p>
          <a:p>
            <a:r>
              <a:rPr lang="en-US" sz="1200" dirty="0" smtClean="0"/>
              <a:t>Mass </a:t>
            </a:r>
            <a:r>
              <a:rPr lang="en-US" sz="1200" dirty="0" err="1" smtClean="0"/>
              <a:t>oxytocination</a:t>
            </a:r>
            <a:r>
              <a:rPr lang="en-US" sz="1200" dirty="0" smtClean="0"/>
              <a:t>?</a:t>
            </a:r>
          </a:p>
          <a:p>
            <a:r>
              <a:rPr lang="en-US" sz="1200" dirty="0" smtClean="0"/>
              <a:t>Mirror-Touch </a:t>
            </a:r>
            <a:r>
              <a:rPr lang="en-US" sz="1200" dirty="0" err="1" smtClean="0"/>
              <a:t>Synaesthesia</a:t>
            </a:r>
            <a:r>
              <a:rPr lang="en-US" sz="1200" dirty="0" smtClean="0"/>
              <a:t>?</a:t>
            </a:r>
            <a:endParaRPr lang="en-US" sz="1200" dirty="0"/>
          </a:p>
        </p:txBody>
      </p:sp>
      <p:sp>
        <p:nvSpPr>
          <p:cNvPr id="7" name="Footer Placeholder 5"/>
          <p:cNvSpPr>
            <a:spLocks noGrp="1"/>
          </p:cNvSpPr>
          <p:nvPr>
            <p:ph type="ftr" sz="quarter" idx="11"/>
          </p:nvPr>
        </p:nvSpPr>
        <p:spPr>
          <a:xfrm>
            <a:off x="304800" y="6410848"/>
            <a:ext cx="4038600" cy="365760"/>
          </a:xfrm>
        </p:spPr>
        <p:txBody>
          <a:bodyPr/>
          <a:lstStyle/>
          <a:p>
            <a:r>
              <a:rPr lang="en-US" dirty="0" smtClean="0"/>
              <a:t>David Pearce - www.biointelligence-explosion.com</a:t>
            </a:r>
            <a:endParaRPr lang="en-US" dirty="0"/>
          </a:p>
        </p:txBody>
      </p:sp>
      <p:sp>
        <p:nvSpPr>
          <p:cNvPr id="3" name="Rectangle 2"/>
          <p:cNvSpPr/>
          <p:nvPr/>
        </p:nvSpPr>
        <p:spPr>
          <a:xfrm>
            <a:off x="533400" y="1447800"/>
            <a:ext cx="4572000" cy="1200329"/>
          </a:xfrm>
          <a:prstGeom prst="rect">
            <a:avLst/>
          </a:prstGeom>
        </p:spPr>
        <p:txBody>
          <a:bodyPr>
            <a:spAutoFit/>
          </a:bodyPr>
          <a:lstStyle/>
          <a:p>
            <a:endParaRPr lang="en-US" dirty="0"/>
          </a:p>
          <a:p>
            <a:r>
              <a:rPr lang="en-US" dirty="0" smtClean="0"/>
              <a:t>What </a:t>
            </a:r>
            <a:r>
              <a:rPr lang="en-US" dirty="0"/>
              <a:t>is our greatest underlying source of global catastrophic risk and existential risk?</a:t>
            </a:r>
          </a:p>
        </p:txBody>
      </p:sp>
      <p:pic>
        <p:nvPicPr>
          <p:cNvPr id="3074" name="Picture 2" descr="C:\Users\James\Downloads\temp\058646df7e3f-x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1600200"/>
            <a:ext cx="3564076" cy="237723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33400" y="2985790"/>
            <a:ext cx="4105611" cy="1200329"/>
          </a:xfrm>
          <a:prstGeom prst="rect">
            <a:avLst/>
          </a:prstGeom>
        </p:spPr>
        <p:txBody>
          <a:bodyPr wrap="none">
            <a:spAutoFit/>
          </a:bodyPr>
          <a:lstStyle/>
          <a:p>
            <a:pPr algn="ctr"/>
            <a:r>
              <a:rPr lang="en-US" dirty="0"/>
              <a:t>Non-friendly AI</a:t>
            </a:r>
            <a:r>
              <a:rPr lang="en-US" dirty="0" smtClean="0"/>
              <a:t>?</a:t>
            </a:r>
          </a:p>
          <a:p>
            <a:pPr algn="ctr"/>
            <a:r>
              <a:rPr lang="en-US" dirty="0" smtClean="0"/>
              <a:t>or</a:t>
            </a:r>
          </a:p>
          <a:p>
            <a:pPr algn="ctr"/>
            <a:r>
              <a:rPr lang="en-US" dirty="0"/>
              <a:t>The competitive dominance </a:t>
            </a:r>
            <a:r>
              <a:rPr lang="en-US" dirty="0" err="1" smtClean="0"/>
              <a:t>behaviour</a:t>
            </a:r>
            <a:endParaRPr lang="en-US" dirty="0" smtClean="0"/>
          </a:p>
          <a:p>
            <a:pPr algn="ctr"/>
            <a:r>
              <a:rPr lang="en-US" dirty="0" smtClean="0"/>
              <a:t>of </a:t>
            </a:r>
            <a:r>
              <a:rPr lang="en-US" dirty="0"/>
              <a:t>alpha male primates?</a:t>
            </a:r>
          </a:p>
        </p:txBody>
      </p:sp>
      <p:sp>
        <p:nvSpPr>
          <p:cNvPr id="8" name="Rectangle 7"/>
          <p:cNvSpPr/>
          <p:nvPr/>
        </p:nvSpPr>
        <p:spPr>
          <a:xfrm>
            <a:off x="431578" y="5338464"/>
            <a:ext cx="5054822" cy="761747"/>
          </a:xfrm>
          <a:prstGeom prst="rect">
            <a:avLst/>
          </a:prstGeom>
        </p:spPr>
        <p:txBody>
          <a:bodyPr wrap="square">
            <a:spAutoFit/>
          </a:bodyPr>
          <a:lstStyle/>
          <a:p>
            <a:r>
              <a:rPr lang="en-US" sz="1200" dirty="0"/>
              <a:t>Does Full-Spectrum </a:t>
            </a:r>
            <a:r>
              <a:rPr lang="en-US" sz="1200" dirty="0" err="1"/>
              <a:t>Superintelligence</a:t>
            </a:r>
            <a:r>
              <a:rPr lang="en-US" sz="1200" dirty="0"/>
              <a:t> Entail Benevolence</a:t>
            </a:r>
            <a:r>
              <a:rPr lang="en-US" sz="1200" dirty="0" smtClean="0"/>
              <a:t>?</a:t>
            </a:r>
          </a:p>
          <a:p>
            <a:r>
              <a:rPr lang="en-US" sz="1050" dirty="0" smtClean="0"/>
              <a:t>Perspective-taking</a:t>
            </a:r>
            <a:r>
              <a:rPr lang="en-US" sz="1050" dirty="0"/>
              <a:t>, "mind-reading", Full-Spectrum </a:t>
            </a:r>
            <a:r>
              <a:rPr lang="en-US" sz="1050" dirty="0" err="1"/>
              <a:t>Superintelligence</a:t>
            </a:r>
            <a:r>
              <a:rPr lang="en-US" sz="1050" dirty="0"/>
              <a:t> understands your thoughts and feelings better than you do yourself. </a:t>
            </a:r>
            <a:r>
              <a:rPr lang="en-US" sz="1050" dirty="0" smtClean="0"/>
              <a:t>BUT</a:t>
            </a:r>
          </a:p>
          <a:p>
            <a:r>
              <a:rPr lang="en-US" sz="1050" dirty="0" smtClean="0"/>
              <a:t>Do </a:t>
            </a:r>
            <a:r>
              <a:rPr lang="en-US" sz="1050" dirty="0"/>
              <a:t>we have time?</a:t>
            </a:r>
          </a:p>
        </p:txBody>
      </p:sp>
    </p:spTree>
    <p:extLst>
      <p:ext uri="{BB962C8B-B14F-4D97-AF65-F5344CB8AC3E}">
        <p14:creationId xmlns:p14="http://schemas.microsoft.com/office/powerpoint/2010/main" val="27296205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Full-Spectrum </a:t>
            </a:r>
            <a:r>
              <a:rPr lang="en-US" dirty="0" err="1"/>
              <a:t>Superintelligence</a:t>
            </a:r>
            <a:r>
              <a:rPr lang="en-US" dirty="0" smtClean="0"/>
              <a:t>? (1)</a:t>
            </a:r>
            <a:endParaRPr lang="en-US" dirty="0"/>
          </a:p>
        </p:txBody>
      </p:sp>
      <p:sp>
        <p:nvSpPr>
          <p:cNvPr id="10" name="Subtitle 2"/>
          <p:cNvSpPr txBox="1">
            <a:spLocks/>
          </p:cNvSpPr>
          <p:nvPr/>
        </p:nvSpPr>
        <p:spPr>
          <a:xfrm>
            <a:off x="609600" y="1676400"/>
            <a:ext cx="7724775" cy="1447800"/>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a:buNone/>
            </a:pPr>
            <a:r>
              <a:rPr lang="en-US" sz="2000" i="1" dirty="0"/>
              <a:t>“[g is] ostensibly some innate scalar brain force.... ....[However] ability is a folk concept and not amenable to scientific analysis</a:t>
            </a:r>
            <a:r>
              <a:rPr lang="en-US" sz="2000" i="1" dirty="0" smtClean="0"/>
              <a:t>.”</a:t>
            </a:r>
          </a:p>
          <a:p>
            <a:pPr marL="0" indent="0" algn="ctr">
              <a:buNone/>
            </a:pPr>
            <a:r>
              <a:rPr lang="en-US" sz="2000" dirty="0"/>
              <a:t>-Jon </a:t>
            </a:r>
            <a:r>
              <a:rPr lang="en-US" sz="2000" dirty="0" smtClean="0"/>
              <a:t>Marks</a:t>
            </a:r>
          </a:p>
          <a:p>
            <a:pPr marL="0" indent="0" algn="ctr">
              <a:buNone/>
            </a:pPr>
            <a:r>
              <a:rPr lang="en-US" sz="2000" dirty="0" err="1"/>
              <a:t>Dept</a:t>
            </a:r>
            <a:r>
              <a:rPr lang="en-US" sz="2000" dirty="0"/>
              <a:t> Anthropology, </a:t>
            </a:r>
            <a:r>
              <a:rPr lang="en-US" sz="2000" dirty="0" smtClean="0"/>
              <a:t>(Yale </a:t>
            </a:r>
            <a:r>
              <a:rPr lang="en-US" sz="2000" dirty="0"/>
              <a:t>University), 1995, Nature, 9 xi, 143-144.</a:t>
            </a:r>
            <a:endParaRPr lang="en-US" sz="2000" dirty="0" smtClean="0"/>
          </a:p>
        </p:txBody>
      </p:sp>
      <p:sp>
        <p:nvSpPr>
          <p:cNvPr id="11" name="Subtitle 2"/>
          <p:cNvSpPr txBox="1">
            <a:spLocks/>
          </p:cNvSpPr>
          <p:nvPr/>
        </p:nvSpPr>
        <p:spPr>
          <a:xfrm>
            <a:off x="1095375" y="3705225"/>
            <a:ext cx="7239000" cy="1447800"/>
          </a:xfrm>
          <a:prstGeom prst="rect">
            <a:avLst/>
          </a:prstGeom>
        </p:spPr>
        <p:txBody>
          <a:bodyPr vert="horz">
            <a:normAutofit fontScale="77500" lnSpcReduction="2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a:buNone/>
            </a:pPr>
            <a:r>
              <a:rPr lang="en-US" i="1" dirty="0"/>
              <a:t>“Our normal waking consciousness, rational consciousness as we call it, is but one special type of consciousness, whilst all about it, parted from it by the filmiest of screens, there lie potential forms of consciousness entirely different</a:t>
            </a:r>
            <a:r>
              <a:rPr lang="en-US" i="1" dirty="0" smtClean="0"/>
              <a:t>.”</a:t>
            </a:r>
          </a:p>
          <a:p>
            <a:pPr marL="0" indent="0" algn="ctr">
              <a:buNone/>
            </a:pPr>
            <a:r>
              <a:rPr lang="en-US" dirty="0" smtClean="0"/>
              <a:t>-William James</a:t>
            </a:r>
          </a:p>
        </p:txBody>
      </p:sp>
      <p:sp>
        <p:nvSpPr>
          <p:cNvPr id="12" name="Footer Placeholder 5"/>
          <p:cNvSpPr>
            <a:spLocks noGrp="1"/>
          </p:cNvSpPr>
          <p:nvPr>
            <p:ph type="ftr" sz="quarter" idx="11"/>
          </p:nvPr>
        </p:nvSpPr>
        <p:spPr>
          <a:xfrm>
            <a:off x="304800" y="6410848"/>
            <a:ext cx="4038600" cy="365760"/>
          </a:xfrm>
        </p:spPr>
        <p:txBody>
          <a:bodyPr/>
          <a:lstStyle/>
          <a:p>
            <a:r>
              <a:rPr lang="en-US" dirty="0" smtClean="0"/>
              <a:t>David Pearce - www.biointelligence-explosion.com</a:t>
            </a:r>
            <a:endParaRPr lang="en-US" dirty="0"/>
          </a:p>
        </p:txBody>
      </p:sp>
    </p:spTree>
    <p:extLst>
      <p:ext uri="{BB962C8B-B14F-4D97-AF65-F5344CB8AC3E}">
        <p14:creationId xmlns:p14="http://schemas.microsoft.com/office/powerpoint/2010/main" val="12725111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Full-Spectrum </a:t>
            </a:r>
            <a:r>
              <a:rPr lang="en-US" dirty="0" err="1"/>
              <a:t>Superintelligence</a:t>
            </a:r>
            <a:r>
              <a:rPr lang="en-US" dirty="0" smtClean="0"/>
              <a:t>? (1)</a:t>
            </a:r>
            <a:endParaRPr lang="en-US" dirty="0"/>
          </a:p>
        </p:txBody>
      </p:sp>
      <p:sp>
        <p:nvSpPr>
          <p:cNvPr id="4" name="Rectangle 3"/>
          <p:cNvSpPr/>
          <p:nvPr/>
        </p:nvSpPr>
        <p:spPr>
          <a:xfrm>
            <a:off x="457200" y="1600200"/>
            <a:ext cx="4302780" cy="4247317"/>
          </a:xfrm>
          <a:prstGeom prst="rect">
            <a:avLst/>
          </a:prstGeom>
        </p:spPr>
        <p:txBody>
          <a:bodyPr wrap="square">
            <a:spAutoFit/>
          </a:bodyPr>
          <a:lstStyle/>
          <a:p>
            <a:r>
              <a:rPr lang="en-US" dirty="0"/>
              <a:t>Full-Spectrum </a:t>
            </a:r>
            <a:r>
              <a:rPr lang="en-US" dirty="0" err="1"/>
              <a:t>Superintelligence</a:t>
            </a:r>
            <a:r>
              <a:rPr lang="en-US" dirty="0"/>
              <a:t> entails</a:t>
            </a:r>
            <a:r>
              <a:rPr lang="en-US" dirty="0" smtClean="0"/>
              <a:t>:</a:t>
            </a:r>
          </a:p>
          <a:p>
            <a:endParaRPr lang="en-US" dirty="0"/>
          </a:p>
          <a:p>
            <a:r>
              <a:rPr lang="en-US" dirty="0"/>
              <a:t>1</a:t>
            </a:r>
            <a:r>
              <a:rPr lang="en-US" dirty="0" smtClean="0"/>
              <a:t>) the </a:t>
            </a:r>
            <a:r>
              <a:rPr lang="en-US" dirty="0"/>
              <a:t>capacity to </a:t>
            </a:r>
            <a:r>
              <a:rPr lang="en-US" b="1" dirty="0"/>
              <a:t>solve the binding problem </a:t>
            </a:r>
            <a:r>
              <a:rPr lang="en-US" dirty="0"/>
              <a:t>and run real-time, cross-modal, data-driven world-simulations of the mind-independent environment.(</a:t>
            </a:r>
            <a:r>
              <a:rPr lang="en-US" i="1" dirty="0"/>
              <a:t>cf</a:t>
            </a:r>
            <a:r>
              <a:rPr lang="en-US" dirty="0"/>
              <a:t>. naive realist theories of "perception" versus the world-simulation paradigm; disorders of binding: </a:t>
            </a:r>
            <a:r>
              <a:rPr lang="en-US" dirty="0" err="1"/>
              <a:t>simultanagnosia</a:t>
            </a:r>
            <a:r>
              <a:rPr lang="en-US" dirty="0"/>
              <a:t> (inability to perceive the visual field as a whole), cerebral </a:t>
            </a:r>
            <a:r>
              <a:rPr lang="en-US" dirty="0" err="1"/>
              <a:t>akinetopsia</a:t>
            </a:r>
            <a:r>
              <a:rPr lang="en-US" dirty="0"/>
              <a:t> </a:t>
            </a:r>
            <a:r>
              <a:rPr lang="en-US" dirty="0" smtClean="0"/>
              <a:t>(“motion blindness”), </a:t>
            </a:r>
            <a:r>
              <a:rPr lang="en-US" dirty="0"/>
              <a:t>etc</a:t>
            </a:r>
            <a:r>
              <a:rPr lang="en-US" dirty="0" smtClean="0"/>
              <a:t>) In the absence of a data-driven simulation of the environment, intelligent agency is impossible. </a:t>
            </a:r>
            <a:endParaRPr lang="en-US" dirty="0"/>
          </a:p>
        </p:txBody>
      </p:sp>
      <p:sp>
        <p:nvSpPr>
          <p:cNvPr id="8" name="Footer Placeholder 5"/>
          <p:cNvSpPr>
            <a:spLocks noGrp="1"/>
          </p:cNvSpPr>
          <p:nvPr>
            <p:ph type="ftr" sz="quarter" idx="11"/>
          </p:nvPr>
        </p:nvSpPr>
        <p:spPr>
          <a:xfrm>
            <a:off x="304800" y="6410848"/>
            <a:ext cx="4038600" cy="365760"/>
          </a:xfrm>
        </p:spPr>
        <p:txBody>
          <a:bodyPr/>
          <a:lstStyle/>
          <a:p>
            <a:r>
              <a:rPr lang="en-US" dirty="0" smtClean="0"/>
              <a:t>David Pearce - www.biointelligence-explosion.com</a:t>
            </a:r>
            <a:endParaRPr lang="en-US" dirty="0"/>
          </a:p>
        </p:txBody>
      </p:sp>
      <p:sp>
        <p:nvSpPr>
          <p:cNvPr id="6" name="TextBox 5"/>
          <p:cNvSpPr txBox="1"/>
          <p:nvPr/>
        </p:nvSpPr>
        <p:spPr>
          <a:xfrm>
            <a:off x="533400" y="5791200"/>
            <a:ext cx="7543800" cy="646331"/>
          </a:xfrm>
          <a:prstGeom prst="rect">
            <a:avLst/>
          </a:prstGeom>
          <a:noFill/>
        </p:spPr>
        <p:txBody>
          <a:bodyPr wrap="square" rtlCol="0">
            <a:spAutoFit/>
          </a:bodyPr>
          <a:lstStyle/>
          <a:p>
            <a:r>
              <a:rPr lang="en-US" sz="1200" dirty="0" smtClean="0"/>
              <a:t>Ref: </a:t>
            </a:r>
            <a:r>
              <a:rPr lang="en-US" sz="1200" i="1" dirty="0" smtClean="0"/>
              <a:t>Consciousness </a:t>
            </a:r>
            <a:r>
              <a:rPr lang="en-US" sz="1200" i="1" dirty="0"/>
              <a:t>and Cognition </a:t>
            </a:r>
            <a:r>
              <a:rPr lang="en-US" sz="1200" dirty="0"/>
              <a:t>8, 173–185 (1999</a:t>
            </a:r>
            <a:r>
              <a:rPr lang="en-US" sz="1200" dirty="0" smtClean="0"/>
              <a:t>)</a:t>
            </a:r>
          </a:p>
          <a:p>
            <a:r>
              <a:rPr lang="en-US" sz="1200" dirty="0" smtClean="0"/>
              <a:t>Binding </a:t>
            </a:r>
            <a:r>
              <a:rPr lang="en-US" sz="1200" dirty="0"/>
              <a:t>and the Phenomenal Unity of </a:t>
            </a:r>
            <a:r>
              <a:rPr lang="en-US" sz="1200" dirty="0" smtClean="0"/>
              <a:t>Consciousness</a:t>
            </a:r>
          </a:p>
          <a:p>
            <a:r>
              <a:rPr lang="en-US" sz="1200" dirty="0" err="1" smtClean="0"/>
              <a:t>Antti</a:t>
            </a:r>
            <a:r>
              <a:rPr lang="en-US" sz="1200" dirty="0" smtClean="0"/>
              <a:t> </a:t>
            </a:r>
            <a:r>
              <a:rPr lang="en-US" sz="1200" dirty="0" err="1"/>
              <a:t>Revonsuo</a:t>
            </a:r>
            <a:endParaRPr lang="en-US" sz="1200" dirty="0"/>
          </a:p>
        </p:txBody>
      </p:sp>
      <p:pic>
        <p:nvPicPr>
          <p:cNvPr id="3" name="Picture 2" descr="E:\funfunfun\david031.gif"/>
          <p:cNvPicPr>
            <a:picLocks noChangeAspect="1" noChangeArrowheads="1"/>
          </p:cNvPicPr>
          <p:nvPr/>
        </p:nvPicPr>
        <p:blipFill>
          <a:blip r:embed="rId2" cstate="print"/>
          <a:srcRect/>
          <a:stretch>
            <a:fillRect/>
          </a:stretch>
        </p:blipFill>
        <p:spPr bwMode="auto">
          <a:xfrm>
            <a:off x="4724400" y="2057400"/>
            <a:ext cx="4010026" cy="2541749"/>
          </a:xfrm>
          <a:prstGeom prst="rect">
            <a:avLst/>
          </a:prstGeom>
          <a:noFill/>
        </p:spPr>
      </p:pic>
    </p:spTree>
    <p:extLst>
      <p:ext uri="{BB962C8B-B14F-4D97-AF65-F5344CB8AC3E}">
        <p14:creationId xmlns:p14="http://schemas.microsoft.com/office/powerpoint/2010/main" val="18670737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David Pearce - www.abolitionist.com</a:t>
            </a:r>
            <a:endParaRPr lang="en-US"/>
          </a:p>
        </p:txBody>
      </p:sp>
      <p:sp>
        <p:nvSpPr>
          <p:cNvPr id="5" name="Title 1"/>
          <p:cNvSpPr txBox="1">
            <a:spLocks/>
          </p:cNvSpPr>
          <p:nvPr/>
        </p:nvSpPr>
        <p:spPr>
          <a:xfrm>
            <a:off x="454152" y="381000"/>
            <a:ext cx="8534400" cy="758952"/>
          </a:xfrm>
          <a:prstGeom prst="rect">
            <a:avLst/>
          </a:prstGeom>
        </p:spPr>
        <p:txBody>
          <a:bodyPr vert="horz" anchor="b">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300" b="0" i="0" u="none" strike="noStrike" kern="1200" cap="none" spc="0" normalizeH="0" baseline="0" noProof="0" smtClean="0">
                <a:ln>
                  <a:noFill/>
                </a:ln>
                <a:solidFill>
                  <a:schemeClr val="accent3">
                    <a:shade val="75000"/>
                  </a:schemeClr>
                </a:solidFill>
                <a:effectLst/>
                <a:uLnTx/>
                <a:uFillTx/>
                <a:latin typeface="+mj-lt"/>
                <a:ea typeface="+mj-ea"/>
                <a:cs typeface="+mj-cs"/>
              </a:rPr>
              <a:t>What Is Full-Spectrum Superintelligence? (1)</a:t>
            </a:r>
            <a:endParaRPr kumimoji="0" lang="en-US" sz="3300" b="0" i="0" u="none" strike="noStrike" kern="1200" cap="none" spc="0" normalizeH="0" baseline="0" noProof="0" dirty="0">
              <a:ln>
                <a:noFill/>
              </a:ln>
              <a:solidFill>
                <a:schemeClr val="accent3">
                  <a:shade val="75000"/>
                </a:schemeClr>
              </a:solidFill>
              <a:effectLst/>
              <a:uLnTx/>
              <a:uFillTx/>
              <a:latin typeface="+mj-lt"/>
              <a:ea typeface="+mj-ea"/>
              <a:cs typeface="+mj-cs"/>
            </a:endParaRPr>
          </a:p>
        </p:txBody>
      </p:sp>
      <p:pic>
        <p:nvPicPr>
          <p:cNvPr id="8" name="balint-syndrome.mp4">
            <a:hlinkClick r:id="" action="ppaction://media"/>
          </p:cNvPr>
          <p:cNvPicPr>
            <a:picLocks noRot="1" noChangeAspect="1"/>
          </p:cNvPicPr>
          <p:nvPr>
            <a:videoFile r:link="rId1"/>
          </p:nvPr>
        </p:nvPicPr>
        <p:blipFill>
          <a:blip r:embed="rId3" cstate="print"/>
          <a:stretch>
            <a:fillRect/>
          </a:stretch>
        </p:blipFill>
        <p:spPr>
          <a:xfrm>
            <a:off x="1981200" y="1905000"/>
            <a:ext cx="5105400" cy="38290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1868</TotalTime>
  <Words>1384</Words>
  <Application>Microsoft Office PowerPoint</Application>
  <PresentationFormat>On-screen Show (4:3)</PresentationFormat>
  <Paragraphs>133</Paragraphs>
  <Slides>20</Slides>
  <Notes>3</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Georgia</vt:lpstr>
      <vt:lpstr>Wingdings 2</vt:lpstr>
      <vt:lpstr>Calibri</vt:lpstr>
      <vt:lpstr>Wingdings</vt:lpstr>
      <vt:lpstr>Civic</vt:lpstr>
      <vt:lpstr>Darwinian Life</vt:lpstr>
      <vt:lpstr>The Biointelligence Explosion David Pearce</vt:lpstr>
      <vt:lpstr>The Fate of the Germline Biological Humanity versus Digital Computers</vt:lpstr>
      <vt:lpstr>The Reproductive Revolution Preimplantation Genetic Diagnosis</vt:lpstr>
      <vt:lpstr>Somatic gene enhancement  Biohacking Your Personal Genome</vt:lpstr>
      <vt:lpstr>RISKS</vt:lpstr>
      <vt:lpstr>What Is Full-Spectrum Superintelligence? (1)</vt:lpstr>
      <vt:lpstr>What Is Full-Spectrum Superintelligence? (1)</vt:lpstr>
      <vt:lpstr>PowerPoint Presentation</vt:lpstr>
      <vt:lpstr>What Is Full-Spectrum Superintelligence? (1)</vt:lpstr>
      <vt:lpstr>What Is Full-Spectrum Superintelligence? (2)</vt:lpstr>
      <vt:lpstr>What Is Full-Spectrum Superintelligence? (3)</vt:lpstr>
      <vt:lpstr>What Is Full-Spectrum Superintelligence? (4)</vt:lpstr>
      <vt:lpstr>What Is Full-Spectrum Superintelligence? (5)</vt:lpstr>
      <vt:lpstr>What Is Full-Spectrum Superintelligence? (6)</vt:lpstr>
      <vt:lpstr>What Is Full-Spectrum Superintelligence? (6)</vt:lpstr>
      <vt:lpstr> Ignoring the Elephant</vt:lpstr>
      <vt:lpstr>Case Study: Visual Intelligence vs Echolocatory Intelligence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Fate of the Meat World</dc:title>
  <dc:creator>James Evans</dc:creator>
  <cp:lastModifiedBy>James Evans</cp:lastModifiedBy>
  <cp:revision>347</cp:revision>
  <dcterms:created xsi:type="dcterms:W3CDTF">2010-05-29T02:19:23Z</dcterms:created>
  <dcterms:modified xsi:type="dcterms:W3CDTF">2011-11-23T20:42:42Z</dcterms:modified>
</cp:coreProperties>
</file>